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sldIdLst>
    <p:sldId id="267" r:id="rId2"/>
    <p:sldId id="257" r:id="rId3"/>
    <p:sldId id="259" r:id="rId4"/>
    <p:sldId id="260" r:id="rId5"/>
    <p:sldId id="261" r:id="rId6"/>
    <p:sldId id="262" r:id="rId7"/>
    <p:sldId id="263" r:id="rId8"/>
    <p:sldId id="264" r:id="rId9"/>
    <p:sldId id="268" r:id="rId10"/>
    <p:sldId id="269"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593" autoAdjust="0"/>
    <p:restoredTop sz="94619" autoAdjust="0"/>
  </p:normalViewPr>
  <p:slideViewPr>
    <p:cSldViewPr>
      <p:cViewPr>
        <p:scale>
          <a:sx n="86" d="100"/>
          <a:sy n="86" d="100"/>
        </p:scale>
        <p:origin x="-263" y="-9"/>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cs typeface="+mn-cs"/>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cs typeface="+mn-cs"/>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cs typeface="+mn-cs"/>
              </a:defRPr>
            </a:lvl1pPr>
          </a:lstStyle>
          <a:p>
            <a:pPr>
              <a:defRPr/>
            </a:pPr>
            <a:fld id="{1927B9F1-EDB3-425F-B09D-AE021D438258}" type="slidenum">
              <a:rPr lang="en-US"/>
              <a:pPr>
                <a:defRPr/>
              </a:pPr>
              <a:t>‹#›</a:t>
            </a:fld>
            <a:endParaRPr lang="en-US"/>
          </a:p>
        </p:txBody>
      </p:sp>
    </p:spTree>
    <p:extLst>
      <p:ext uri="{BB962C8B-B14F-4D97-AF65-F5344CB8AC3E}">
        <p14:creationId xmlns:p14="http://schemas.microsoft.com/office/powerpoint/2010/main" val="12729898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6FB93D1B-2942-40AD-9D81-62403EC9BF5E}" type="slidenum">
              <a:rPr lang="en-US" smtClean="0">
                <a:latin typeface="Arial" charset="0"/>
              </a:rPr>
              <a:pPr/>
              <a:t>1</a:t>
            </a:fld>
            <a:endParaRPr lang="en-US" smtClean="0">
              <a:latin typeface="Arial"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FE79BEDB-E36D-4CCA-AA83-93C14C4DAB3F}" type="slidenum">
              <a:rPr lang="en-US" smtClean="0">
                <a:latin typeface="Arial" charset="0"/>
              </a:rPr>
              <a:pPr/>
              <a:t>10</a:t>
            </a:fld>
            <a:endParaRPr lang="en-US" smtClean="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CCDDA256-2E71-480A-B575-0FB69D787573}" type="slidenum">
              <a:rPr lang="en-US" smtClean="0">
                <a:latin typeface="Arial" charset="0"/>
              </a:rPr>
              <a:pPr/>
              <a:t>2</a:t>
            </a:fld>
            <a:endParaRPr lang="en-US" smtClean="0">
              <a:latin typeface="Arial"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DDD45735-FA8F-4B1A-BF1A-E8CF4B52C040}" type="slidenum">
              <a:rPr lang="en-US" smtClean="0">
                <a:latin typeface="Arial" charset="0"/>
              </a:rPr>
              <a:pPr/>
              <a:t>3</a:t>
            </a:fld>
            <a:endParaRPr lang="en-US" smtClean="0">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2760D559-79AF-4DD5-8657-E11A602A51C1}" type="slidenum">
              <a:rPr lang="en-US" smtClean="0">
                <a:latin typeface="Arial" charset="0"/>
              </a:rPr>
              <a:pPr/>
              <a:t>4</a:t>
            </a:fld>
            <a:endParaRPr lang="en-US" smtClean="0">
              <a:latin typeface="Arial"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2FB98DD7-48C0-4116-91A0-FDD28A2CC3D3}" type="slidenum">
              <a:rPr lang="en-US" smtClean="0">
                <a:latin typeface="Arial" charset="0"/>
              </a:rPr>
              <a:pPr/>
              <a:t>5</a:t>
            </a:fld>
            <a:endParaRPr lang="en-US" smtClean="0">
              <a:latin typeface="Arial"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5B3B12E-2CB5-486D-AA89-AF778738DF46}" type="slidenum">
              <a:rPr lang="en-US" smtClean="0">
                <a:latin typeface="Arial" charset="0"/>
              </a:rPr>
              <a:pPr/>
              <a:t>6</a:t>
            </a:fld>
            <a:endParaRPr lang="en-US" smtClean="0">
              <a:latin typeface="Arial"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679BF415-362B-48E8-855D-694AE46DB281}" type="slidenum">
              <a:rPr lang="en-US" smtClean="0">
                <a:latin typeface="Arial" charset="0"/>
              </a:rPr>
              <a:pPr/>
              <a:t>7</a:t>
            </a:fld>
            <a:endParaRPr lang="en-US" smtClean="0">
              <a:latin typeface="Arial"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AF65BC99-68B5-4378-922B-263295196928}" type="slidenum">
              <a:rPr lang="en-US" smtClean="0">
                <a:latin typeface="Arial" charset="0"/>
              </a:rPr>
              <a:pPr/>
              <a:t>8</a:t>
            </a:fld>
            <a:endParaRPr lang="en-US" smtClean="0">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D70D22C9-2A70-4C59-9DD2-390517E344F6}" type="slidenum">
              <a:rPr lang="en-US" smtClean="0">
                <a:latin typeface="Arial" charset="0"/>
              </a:rPr>
              <a:pPr/>
              <a:t>9</a:t>
            </a:fld>
            <a:endParaRPr lang="en-US" smtClean="0">
              <a:latin typeface="Arial"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Footer Placeholder 16"/>
          <p:cNvSpPr>
            <a:spLocks noGrp="1"/>
          </p:cNvSpPr>
          <p:nvPr>
            <p:ph type="ftr" sz="quarter" idx="10"/>
          </p:nvPr>
        </p:nvSpPr>
        <p:spPr>
          <a:xfrm>
            <a:off x="3048000" y="236538"/>
            <a:ext cx="5867400" cy="365125"/>
          </a:xfrm>
        </p:spPr>
        <p:txBody>
          <a:bodyPr/>
          <a:lstStyle>
            <a:lvl1pPr algn="r">
              <a:defRPr>
                <a:solidFill>
                  <a:schemeClr val="tx2"/>
                </a:solidFill>
              </a:defRPr>
            </a:lvl1pPr>
          </a:lstStyle>
          <a:p>
            <a:pPr>
              <a:defRPr/>
            </a:pPr>
            <a:r>
              <a:rPr lang="en-US"/>
              <a:t>© CASAS All rights reserved.       Reading Level B Sample Test Items   www.casas.org   </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0" y="6248400"/>
            <a:ext cx="2667000" cy="365125"/>
          </a:xfrm>
          <a:prstGeom prst="rect">
            <a:avLst/>
          </a:prstGeom>
        </p:spPr>
        <p:txBody>
          <a:bodyPr/>
          <a:lstStyle>
            <a:lvl1pPr>
              <a:defRPr>
                <a:latin typeface="Arial" pitchFamily="34" charset="0"/>
                <a:cs typeface="+mn-cs"/>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 CASAS All rights reserved.       Reading Level B Sample Test Items   www.casas.org   </a:t>
            </a:r>
          </a:p>
        </p:txBody>
      </p:sp>
      <p:sp>
        <p:nvSpPr>
          <p:cNvPr id="6" name="Slide Number Placeholder 5"/>
          <p:cNvSpPr>
            <a:spLocks noGrp="1"/>
          </p:cNvSpPr>
          <p:nvPr>
            <p:ph type="sldNum" sz="quarter" idx="12"/>
          </p:nvPr>
        </p:nvSpPr>
        <p:spPr>
          <a:xfrm>
            <a:off x="0" y="1271588"/>
            <a:ext cx="533400" cy="244475"/>
          </a:xfrm>
        </p:spPr>
        <p:txBody>
          <a:bodyPr/>
          <a:lstStyle>
            <a:lvl1pPr>
              <a:defRPr/>
            </a:lvl1pPr>
          </a:lstStyle>
          <a:p>
            <a:pPr>
              <a:defRPr/>
            </a:pPr>
            <a:fld id="{DF9F35A4-8EE7-4920-8E09-30B0C18C37D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a:prstGeom prst="rect">
            <a:avLst/>
          </a:prstGeom>
        </p:spPr>
        <p:txBody>
          <a:bodyPr/>
          <a:lstStyle>
            <a:lvl1pPr>
              <a:defRPr>
                <a:latin typeface="Arial" pitchFamily="34" charset="0"/>
                <a:cs typeface="+mn-cs"/>
              </a:defRPr>
            </a:lvl1pPr>
          </a:lstStyle>
          <a:p>
            <a:pPr>
              <a:defRPr/>
            </a:pPr>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r>
              <a:rPr lang="en-US"/>
              <a:t>© CASAS All rights reserved.       Reading Level B Sample Test Items   www.casas.org   </a:t>
            </a: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3796DF24-D974-4484-B8FA-280CB8CC1FE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r>
              <a:rPr lang="en-US"/>
              <a:t>© CASAS All rights reserved.       Reading Level B Sample Test Items   www.casas.org   </a:t>
            </a:r>
            <a:endParaRPr lang="en-US" dirty="0"/>
          </a:p>
        </p:txBody>
      </p:sp>
      <p:sp>
        <p:nvSpPr>
          <p:cNvPr id="5" name="Slide Number Placeholder 9"/>
          <p:cNvSpPr>
            <a:spLocks noGrp="1"/>
          </p:cNvSpPr>
          <p:nvPr>
            <p:ph type="sldNum" sz="quarter" idx="11"/>
          </p:nvPr>
        </p:nvSpPr>
        <p:spPr/>
        <p:txBody>
          <a:bodyPr/>
          <a:lstStyle>
            <a:lvl1pPr>
              <a:defRPr/>
            </a:lvl1pPr>
          </a:lstStyle>
          <a:p>
            <a:pPr>
              <a:defRPr/>
            </a:pPr>
            <a:fld id="{1FE05EB3-2AC0-4D22-9874-E2B57FFC36A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a:xfrm>
            <a:off x="6096000" y="6248400"/>
            <a:ext cx="2667000" cy="365125"/>
          </a:xfrm>
          <a:prstGeom prst="rect">
            <a:avLst/>
          </a:prstGeom>
        </p:spPr>
        <p:txBody>
          <a:bodyPr/>
          <a:lstStyle>
            <a:lvl1pPr>
              <a:defRPr>
                <a:latin typeface="Arial" pitchFamily="34" charset="0"/>
                <a:cs typeface="+mn-cs"/>
              </a:defRPr>
            </a:lvl1pPr>
          </a:lstStyle>
          <a:p>
            <a:pPr>
              <a:defRPr/>
            </a:pPr>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C89574DD-6329-480F-B95B-EEBB9608EFCF}"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r>
              <a:rPr lang="en-US"/>
              <a:t>© CASAS All rights reserved.       Reading Level B Sample Test Items   www.casas.org   </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a:xfrm>
            <a:off x="6096000" y="6248400"/>
            <a:ext cx="2667000" cy="365125"/>
          </a:xfrm>
          <a:prstGeom prst="rect">
            <a:avLst/>
          </a:prstGeom>
        </p:spPr>
        <p:txBody>
          <a:bodyPr rtlCol="0"/>
          <a:lstStyle>
            <a:lvl1pPr>
              <a:defRPr>
                <a:latin typeface="Arial" pitchFamily="34" charset="0"/>
                <a:cs typeface="+mn-cs"/>
              </a:defRPr>
            </a:lvl1pPr>
          </a:lstStyle>
          <a:p>
            <a:pPr>
              <a:defRPr/>
            </a:pPr>
            <a:endParaRPr lang="en-US"/>
          </a:p>
        </p:txBody>
      </p:sp>
      <p:sp>
        <p:nvSpPr>
          <p:cNvPr id="6" name="Slide Number Placeholder 9"/>
          <p:cNvSpPr>
            <a:spLocks noGrp="1"/>
          </p:cNvSpPr>
          <p:nvPr>
            <p:ph type="sldNum" sz="quarter" idx="11"/>
          </p:nvPr>
        </p:nvSpPr>
        <p:spPr>
          <a:xfrm>
            <a:off x="0" y="1271588"/>
            <a:ext cx="533400" cy="244475"/>
          </a:xfrm>
        </p:spPr>
        <p:txBody>
          <a:bodyPr/>
          <a:lstStyle>
            <a:lvl1pPr>
              <a:defRPr/>
            </a:lvl1pPr>
          </a:lstStyle>
          <a:p>
            <a:pPr>
              <a:defRPr/>
            </a:pPr>
            <a:fld id="{2DFAAF90-3F01-4049-A3EF-5318F7153C46}"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r>
              <a:rPr lang="en-US"/>
              <a:t>© CASAS All rights reserved.       Reading Level B Sample Test Items   www.casas.org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a:xfrm>
            <a:off x="6096000" y="6248400"/>
            <a:ext cx="2667000" cy="365125"/>
          </a:xfrm>
          <a:prstGeom prst="rect">
            <a:avLst/>
          </a:prstGeom>
        </p:spPr>
        <p:txBody>
          <a:bodyPr rtlCol="0"/>
          <a:lstStyle>
            <a:lvl1pPr>
              <a:defRPr>
                <a:latin typeface="Arial" pitchFamily="34" charset="0"/>
                <a:cs typeface="+mn-cs"/>
              </a:defRPr>
            </a:lvl1pPr>
          </a:lstStyle>
          <a:p>
            <a:pPr>
              <a:defRPr/>
            </a:pPr>
            <a:endParaRPr lang="en-US"/>
          </a:p>
        </p:txBody>
      </p:sp>
      <p:sp>
        <p:nvSpPr>
          <p:cNvPr id="8" name="Slide Number Placeholder 11"/>
          <p:cNvSpPr>
            <a:spLocks noGrp="1"/>
          </p:cNvSpPr>
          <p:nvPr>
            <p:ph type="sldNum" sz="quarter" idx="11"/>
          </p:nvPr>
        </p:nvSpPr>
        <p:spPr>
          <a:xfrm>
            <a:off x="0" y="1271588"/>
            <a:ext cx="533400" cy="244475"/>
          </a:xfrm>
        </p:spPr>
        <p:txBody>
          <a:bodyPr/>
          <a:lstStyle>
            <a:lvl1pPr>
              <a:defRPr/>
            </a:lvl1pPr>
          </a:lstStyle>
          <a:p>
            <a:pPr>
              <a:defRPr/>
            </a:pPr>
            <a:fld id="{84816D08-DAF8-4D45-9655-029F583C7AF7}"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r>
              <a:rPr lang="en-US"/>
              <a:t>© CASAS All rights reserved.       Reading Level B Sample Test Items   www.casas.org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96000" y="6248400"/>
            <a:ext cx="2667000" cy="365125"/>
          </a:xfrm>
          <a:prstGeom prst="rect">
            <a:avLst/>
          </a:prstGeom>
        </p:spPr>
        <p:txBody>
          <a:bodyPr/>
          <a:lstStyle>
            <a:lvl1pPr>
              <a:defRPr>
                <a:latin typeface="Arial" pitchFamily="34" charset="0"/>
                <a:cs typeface="+mn-cs"/>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r>
              <a:rPr lang="en-US"/>
              <a:t>© CASAS All rights reserved.       Reading Level B Sample Test Items   www.casas.org   </a:t>
            </a:r>
          </a:p>
        </p:txBody>
      </p:sp>
      <p:sp>
        <p:nvSpPr>
          <p:cNvPr id="5" name="Slide Number Placeholder 4"/>
          <p:cNvSpPr>
            <a:spLocks noGrp="1"/>
          </p:cNvSpPr>
          <p:nvPr>
            <p:ph type="sldNum" sz="quarter" idx="12"/>
          </p:nvPr>
        </p:nvSpPr>
        <p:spPr>
          <a:xfrm>
            <a:off x="0" y="1271588"/>
            <a:ext cx="533400" cy="244475"/>
          </a:xfrm>
        </p:spPr>
        <p:txBody>
          <a:bodyPr/>
          <a:lstStyle>
            <a:lvl1pPr>
              <a:defRPr>
                <a:solidFill>
                  <a:srgbClr val="FFFFFF"/>
                </a:solidFill>
              </a:defRPr>
            </a:lvl1pPr>
          </a:lstStyle>
          <a:p>
            <a:pPr>
              <a:defRPr/>
            </a:pPr>
            <a:fld id="{4414863C-EE32-4167-A89E-02626FFC656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0" y="6248400"/>
            <a:ext cx="2667000" cy="365125"/>
          </a:xfrm>
          <a:prstGeom prst="rect">
            <a:avLst/>
          </a:prstGeom>
        </p:spPr>
        <p:txBody>
          <a:bodyPr/>
          <a:lstStyle>
            <a:lvl1pPr>
              <a:defRPr>
                <a:latin typeface="Arial" pitchFamily="34" charset="0"/>
                <a:cs typeface="+mn-cs"/>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r>
              <a:rPr lang="en-US"/>
              <a:t>© CASAS All rights reserved.       Reading Level B Sample Test Items   www.casas.org   </a:t>
            </a: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71F01A75-482A-4EBD-A116-E35E7C986E0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0" y="6248400"/>
            <a:ext cx="2667000" cy="365125"/>
          </a:xfrm>
          <a:prstGeom prst="rect">
            <a:avLst/>
          </a:prstGeom>
        </p:spPr>
        <p:txBody>
          <a:bodyPr/>
          <a:lstStyle>
            <a:lvl1pPr>
              <a:defRPr>
                <a:latin typeface="Arial" pitchFamily="34" charset="0"/>
                <a:cs typeface="+mn-cs"/>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a:t>© CASAS All rights reserved.       Reading Level B Sample Test Items   www.casas.org   </a:t>
            </a:r>
          </a:p>
        </p:txBody>
      </p:sp>
      <p:sp>
        <p:nvSpPr>
          <p:cNvPr id="7" name="Slide Number Placeholder 6"/>
          <p:cNvSpPr>
            <a:spLocks noGrp="1"/>
          </p:cNvSpPr>
          <p:nvPr>
            <p:ph type="sldNum" sz="quarter" idx="12"/>
          </p:nvPr>
        </p:nvSpPr>
        <p:spPr>
          <a:xfrm>
            <a:off x="0" y="1271588"/>
            <a:ext cx="533400" cy="244475"/>
          </a:xfrm>
        </p:spPr>
        <p:txBody>
          <a:bodyPr/>
          <a:lstStyle>
            <a:lvl1pPr>
              <a:defRPr>
                <a:solidFill>
                  <a:srgbClr val="FFFFFF"/>
                </a:solidFill>
              </a:defRPr>
            </a:lvl1pPr>
          </a:lstStyle>
          <a:p>
            <a:pPr>
              <a:defRPr/>
            </a:pPr>
            <a:fld id="{72A16DB4-C399-4B58-AA23-EC4D3D61C70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a:prstGeom prst="rect">
            <a:avLst/>
          </a:prstGeom>
        </p:spPr>
        <p:txBody>
          <a:bodyPr rtlCol="0"/>
          <a:lstStyle>
            <a:lvl1pPr>
              <a:defRPr>
                <a:latin typeface="Arial" pitchFamily="34" charset="0"/>
                <a:cs typeface="+mn-cs"/>
              </a:defRPr>
            </a:lvl1pPr>
          </a:lstStyle>
          <a:p>
            <a:pPr>
              <a:defRPr/>
            </a:pPr>
            <a:endParaRPr lang="en-US"/>
          </a:p>
        </p:txBody>
      </p:sp>
      <p:sp>
        <p:nvSpPr>
          <p:cNvPr id="10" name="Slide Number Placeholder 12"/>
          <p:cNvSpPr>
            <a:spLocks noGrp="1"/>
          </p:cNvSpPr>
          <p:nvPr>
            <p:ph type="sldNum" sz="quarter" idx="11"/>
          </p:nvPr>
        </p:nvSpPr>
        <p:spPr>
          <a:xfrm>
            <a:off x="0" y="4667250"/>
            <a:ext cx="1447800" cy="663575"/>
          </a:xfrm>
        </p:spPr>
        <p:txBody>
          <a:bodyPr/>
          <a:lstStyle>
            <a:lvl1pPr>
              <a:defRPr sz="2800"/>
            </a:lvl1pPr>
          </a:lstStyle>
          <a:p>
            <a:pPr>
              <a:defRPr/>
            </a:pPr>
            <a:fld id="{87E7F70D-D359-4F6B-A933-C1F42F275E9A}"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r>
              <a:rPr lang="en-US"/>
              <a:t>© CASAS All rights reserved.       Reading Level B Sample Test Items   www.casas.org   </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 name="Footer Placeholder 2"/>
          <p:cNvSpPr>
            <a:spLocks noGrp="1"/>
          </p:cNvSpPr>
          <p:nvPr>
            <p:ph type="ftr" sz="quarter" idx="3"/>
          </p:nvPr>
        </p:nvSpPr>
        <p:spPr>
          <a:xfrm>
            <a:off x="228600" y="6248400"/>
            <a:ext cx="5421313" cy="609600"/>
          </a:xfrm>
          <a:prstGeom prst="rect">
            <a:avLst/>
          </a:prstGeom>
        </p:spPr>
        <p:txBody>
          <a:bodyPr vert="horz" anchor="b" anchorCtr="0"/>
          <a:lstStyle>
            <a:lvl1pPr algn="l" eaLnBrk="1" latinLnBrk="0" hangingPunct="1">
              <a:defRPr kumimoji="0" sz="1200">
                <a:solidFill>
                  <a:schemeClr val="tx2"/>
                </a:solidFill>
                <a:latin typeface="Arial" pitchFamily="34" charset="0"/>
                <a:cs typeface="+mn-cs"/>
              </a:defRPr>
            </a:lvl1pPr>
          </a:lstStyle>
          <a:p>
            <a:pPr>
              <a:defRPr/>
            </a:pPr>
            <a:r>
              <a:rPr lang="en-US"/>
              <a:t>© CASAS All rights reserved.       Reading Level B Sample Test Items   www.casas.org   </a:t>
            </a:r>
            <a:endParaRPr lang="en-US" dirty="0"/>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lide Number Placeholder 9"/>
          <p:cNvSpPr>
            <a:spLocks noGrp="1"/>
          </p:cNvSpPr>
          <p:nvPr>
            <p:ph type="sldNum" sz="quarter" idx="4"/>
          </p:nvPr>
        </p:nvSpPr>
        <p:spPr>
          <a:xfrm>
            <a:off x="6858000" y="6492875"/>
            <a:ext cx="2133600" cy="365125"/>
          </a:xfrm>
          <a:prstGeom prst="rect">
            <a:avLst/>
          </a:prstGeom>
        </p:spPr>
        <p:txBody>
          <a:bodyPr vert="horz" lIns="91440" tIns="45720" rIns="91440" bIns="45720" rtlCol="0" anchor="b" anchorCtr="0"/>
          <a:lstStyle>
            <a:lvl1pPr algn="r">
              <a:defRPr sz="1200">
                <a:solidFill>
                  <a:schemeClr val="tx1">
                    <a:tint val="75000"/>
                  </a:schemeClr>
                </a:solidFill>
                <a:latin typeface="Arial" pitchFamily="34" charset="0"/>
                <a:cs typeface="+mn-cs"/>
              </a:defRPr>
            </a:lvl1pPr>
          </a:lstStyle>
          <a:p>
            <a:pPr>
              <a:defRPr/>
            </a:pPr>
            <a:fld id="{742DF626-D5DA-49E0-A617-1F5719333EA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7" r:id="rId1"/>
    <p:sldLayoutId id="2147483746"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hd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audio" Target="../media/audio2.wav"/><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audio" Target="../media/audio1.wav"/><Relationship Id="rId4" Type="http://schemas.openxmlformats.org/officeDocument/2006/relationships/slide" Target="slide10.xml"/></Relationships>
</file>

<file path=ppt/slides/_rels/slide3.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audio" Target="../media/audio2.wav"/><Relationship Id="rId5" Type="http://schemas.openxmlformats.org/officeDocument/2006/relationships/slide" Target="slide9.xml"/><Relationship Id="rId4" Type="http://schemas.openxmlformats.org/officeDocument/2006/relationships/audio" Target="../media/audio1.wav"/></Relationships>
</file>

<file path=ppt/slides/_rels/slide4.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audio" Target="../media/audio2.wav"/><Relationship Id="rId5" Type="http://schemas.openxmlformats.org/officeDocument/2006/relationships/slide" Target="slide9.xml"/><Relationship Id="rId4" Type="http://schemas.openxmlformats.org/officeDocument/2006/relationships/audio" Target="../media/audio1.wav"/></Relationships>
</file>

<file path=ppt/slides/_rels/slide5.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slide" Target="slide10.xml"/><Relationship Id="rId7" Type="http://schemas.openxmlformats.org/officeDocument/2006/relationships/audio" Target="../media/audio2.wav"/><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audio" Target="../media/audio1.wav"/><Relationship Id="rId4" Type="http://schemas.openxmlformats.org/officeDocument/2006/relationships/audio" Target="../media/audio3.wav"/></Relationships>
</file>

<file path=ppt/slides/_rels/slide6.xml.rels><?xml version="1.0" encoding="UTF-8" standalone="yes"?>
<Relationships xmlns="http://schemas.openxmlformats.org/package/2006/relationships"><Relationship Id="rId3" Type="http://schemas.openxmlformats.org/officeDocument/2006/relationships/slide" Target="slide10.xml"/><Relationship Id="rId7"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audio" Target="../media/audio2.wav"/><Relationship Id="rId5" Type="http://schemas.openxmlformats.org/officeDocument/2006/relationships/slide" Target="slide9.xml"/><Relationship Id="rId4" Type="http://schemas.openxmlformats.org/officeDocument/2006/relationships/audio" Target="../media/audio1.wav"/></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audio" Target="../media/audio2.wav"/><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10.xml"/><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audio" Target="../media/audio1.wav"/><Relationship Id="rId5" Type="http://schemas.openxmlformats.org/officeDocument/2006/relationships/slide" Target="slide10.xml"/><Relationship Id="rId4" Type="http://schemas.openxmlformats.org/officeDocument/2006/relationships/audio" Target="../media/audio2.wav"/></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667000"/>
            <a:ext cx="6477000" cy="3200400"/>
          </a:xfrm>
        </p:spPr>
        <p:txBody>
          <a:bodyPr>
            <a:normAutofit fontScale="90000"/>
          </a:bodyPr>
          <a:lstStyle/>
          <a:p>
            <a:pPr algn="r" eaLnBrk="1" fontAlgn="auto" hangingPunct="1">
              <a:spcAft>
                <a:spcPts val="0"/>
              </a:spcAft>
              <a:defRPr/>
            </a:pPr>
            <a:r>
              <a:rPr lang="en-US" dirty="0" smtClean="0"/>
              <a:t>CASAS</a:t>
            </a:r>
            <a:br>
              <a:rPr lang="en-US" dirty="0" smtClean="0"/>
            </a:br>
            <a:r>
              <a:rPr lang="en-US" dirty="0" smtClean="0"/>
              <a:t>Reading Sample Test Items</a:t>
            </a:r>
            <a:br>
              <a:rPr lang="en-US" dirty="0" smtClean="0"/>
            </a:br>
            <a:r>
              <a:rPr lang="en-US" sz="9800" dirty="0" smtClean="0"/>
              <a:t>Level B</a:t>
            </a:r>
            <a:br>
              <a:rPr lang="en-US" sz="9800" dirty="0" smtClean="0"/>
            </a:br>
            <a:endParaRPr lang="en-US" sz="9800" dirty="0"/>
          </a:p>
        </p:txBody>
      </p:sp>
      <p:sp>
        <p:nvSpPr>
          <p:cNvPr id="12291" name="Rectangle 3"/>
          <p:cNvSpPr>
            <a:spLocks noGrp="1" noChangeArrowheads="1"/>
          </p:cNvSpPr>
          <p:nvPr>
            <p:ph type="subTitle" idx="1"/>
          </p:nvPr>
        </p:nvSpPr>
        <p:spPr>
          <a:xfrm>
            <a:off x="2362200" y="6049963"/>
            <a:ext cx="6705600" cy="685800"/>
          </a:xfrm>
        </p:spPr>
        <p:txBody>
          <a:bodyPr/>
          <a:lstStyle/>
          <a:p>
            <a:pPr eaLnBrk="1" hangingPunct="1"/>
            <a:endParaRPr lang="en-US" smtClean="0"/>
          </a:p>
        </p:txBody>
      </p:sp>
      <p:sp>
        <p:nvSpPr>
          <p:cNvPr id="12292" name="AutoShape 4">
            <a:hlinkClick r:id="" action="ppaction://hlinkshowjump?jump=nextslide" highlightClick="1">
              <a:snd r:embed="rId3" name="click.wav"/>
            </a:hlinkClick>
          </p:cNvPr>
          <p:cNvSpPr>
            <a:spLocks noChangeArrowheads="1"/>
          </p:cNvSpPr>
          <p:nvPr/>
        </p:nvSpPr>
        <p:spPr bwMode="auto">
          <a:xfrm>
            <a:off x="7543800" y="3429000"/>
            <a:ext cx="838200" cy="838200"/>
          </a:xfrm>
          <a:prstGeom prst="actionButtonForwardNext">
            <a:avLst/>
          </a:prstGeom>
          <a:solidFill>
            <a:schemeClr val="accent1"/>
          </a:solidFill>
          <a:ln w="9525">
            <a:no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1506" name="WordArt 4"/>
          <p:cNvSpPr>
            <a:spLocks noChangeArrowheads="1" noChangeShapeType="1" noTextEdit="1"/>
          </p:cNvSpPr>
          <p:nvPr/>
        </p:nvSpPr>
        <p:spPr bwMode="auto">
          <a:xfrm>
            <a:off x="1524000" y="2133600"/>
            <a:ext cx="6019800" cy="1752600"/>
          </a:xfrm>
          <a:prstGeom prst="rect">
            <a:avLst/>
          </a:prstGeom>
        </p:spPr>
        <p:txBody>
          <a:bodyPr wrap="none" fromWordArt="1">
            <a:prstTxWarp prst="textPlain">
              <a:avLst>
                <a:gd name="adj" fmla="val 50000"/>
              </a:avLst>
            </a:prstTxWarp>
          </a:bodyPr>
          <a:lstStyle/>
          <a:p>
            <a:pPr algn="ctr"/>
            <a:r>
              <a:rPr lang="en-US" sz="3600" kern="10">
                <a:ln w="31750">
                  <a:solidFill>
                    <a:schemeClr val="accent2"/>
                  </a:solidFill>
                  <a:round/>
                  <a:headEnd/>
                  <a:tailEnd/>
                </a:ln>
                <a:solidFill>
                  <a:schemeClr val="accent1"/>
                </a:solidFill>
                <a:latin typeface="Arial Black"/>
              </a:rPr>
              <a:t>Sorry, Try Again!</a:t>
            </a:r>
          </a:p>
        </p:txBody>
      </p:sp>
      <p:sp>
        <p:nvSpPr>
          <p:cNvPr id="21507" name="AutoShape 5">
            <a:hlinkClick r:id="" action="ppaction://hlinkshowjump?jump=lastslideviewed" highlightClick="1">
              <a:snd r:embed="rId3" name="click.wav"/>
            </a:hlinkClick>
          </p:cNvPr>
          <p:cNvSpPr>
            <a:spLocks noChangeArrowheads="1"/>
          </p:cNvSpPr>
          <p:nvPr/>
        </p:nvSpPr>
        <p:spPr bwMode="auto">
          <a:xfrm>
            <a:off x="6934200" y="5105400"/>
            <a:ext cx="914400" cy="990600"/>
          </a:xfrm>
          <a:prstGeom prst="actionButtonReturn">
            <a:avLst/>
          </a:prstGeom>
          <a:solidFill>
            <a:schemeClr val="accent1"/>
          </a:solidFill>
          <a:ln w="9525">
            <a:no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2"/>
          <p:cNvPicPr>
            <a:picLocks noChangeAspect="1" noChangeArrowheads="1"/>
          </p:cNvPicPr>
          <p:nvPr/>
        </p:nvPicPr>
        <p:blipFill>
          <a:blip r:embed="rId3"/>
          <a:srcRect/>
          <a:stretch>
            <a:fillRect/>
          </a:stretch>
        </p:blipFill>
        <p:spPr bwMode="auto">
          <a:xfrm>
            <a:off x="2590800" y="1676400"/>
            <a:ext cx="4114800" cy="1781175"/>
          </a:xfrm>
          <a:prstGeom prst="rect">
            <a:avLst/>
          </a:prstGeom>
          <a:noFill/>
          <a:ln w="9525">
            <a:noFill/>
            <a:miter lim="800000"/>
            <a:headEnd/>
            <a:tailEnd/>
          </a:ln>
        </p:spPr>
      </p:pic>
      <p:sp>
        <p:nvSpPr>
          <p:cNvPr id="13315" name="Text Box 5"/>
          <p:cNvSpPr txBox="1">
            <a:spLocks noChangeArrowheads="1"/>
          </p:cNvSpPr>
          <p:nvPr/>
        </p:nvSpPr>
        <p:spPr bwMode="auto">
          <a:xfrm>
            <a:off x="609600" y="3886200"/>
            <a:ext cx="4191000" cy="519113"/>
          </a:xfrm>
          <a:prstGeom prst="rect">
            <a:avLst/>
          </a:prstGeom>
          <a:noFill/>
          <a:ln w="9525">
            <a:noFill/>
            <a:miter lim="800000"/>
            <a:headEnd/>
            <a:tailEnd/>
          </a:ln>
        </p:spPr>
        <p:txBody>
          <a:bodyPr>
            <a:spAutoFit/>
          </a:bodyPr>
          <a:lstStyle/>
          <a:p>
            <a:pPr>
              <a:spcBef>
                <a:spcPct val="50000"/>
              </a:spcBef>
            </a:pPr>
            <a:r>
              <a:rPr lang="en-US" sz="2800"/>
              <a:t>What do you do first?</a:t>
            </a:r>
          </a:p>
        </p:txBody>
      </p:sp>
      <p:graphicFrame>
        <p:nvGraphicFramePr>
          <p:cNvPr id="5148" name="Group 28"/>
          <p:cNvGraphicFramePr>
            <a:graphicFrameLocks noGrp="1"/>
          </p:cNvGraphicFramePr>
          <p:nvPr/>
        </p:nvGraphicFramePr>
        <p:xfrm>
          <a:off x="685800" y="4724400"/>
          <a:ext cx="7924800" cy="1041400"/>
        </p:xfrm>
        <a:graphic>
          <a:graphicData uri="http://schemas.openxmlformats.org/drawingml/2006/table">
            <a:tbl>
              <a:tblPr/>
              <a:tblGrid>
                <a:gridCol w="430213"/>
                <a:gridCol w="3532187"/>
                <a:gridCol w="430213"/>
                <a:gridCol w="3532187"/>
              </a:tblGrid>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hlinkClick r:id="" action="ppaction://hlinkshowjump?jump=lastslide"/>
                        </a:rPr>
                        <a:t>A</a:t>
                      </a:r>
                      <a:endParaRPr kumimoji="0" lang="en-US" sz="2400" b="1"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rPr>
                        <a:t>call 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hlinkClick r:id="rId4" action="ppaction://hlinksldjump">
                            <a:snd r:embed="rId5" name="click.wav"/>
                          </a:hlinkClick>
                        </a:rPr>
                        <a:t>C</a:t>
                      </a:r>
                      <a:endParaRPr kumimoji="0" lang="en-US"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sit down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hlinkClick r:id="rId6" action="ppaction://hlinksldjump">
                            <a:snd r:embed="rId7" name="j0214098.wav"/>
                          </a:hlinkClick>
                        </a:rPr>
                        <a:t>B</a:t>
                      </a:r>
                      <a:endParaRPr kumimoji="0" lang="en-US" sz="2400" b="1"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rPr>
                        <a:t>sign in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hlinkClick r:id="rId4" action="ppaction://hlinksldjump">
                            <a:snd r:embed="rId5" name="click.wav"/>
                          </a:hlinkClick>
                        </a:rPr>
                        <a:t>D</a:t>
                      </a:r>
                      <a:endParaRPr kumimoji="0" lang="en-US"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rPr>
                        <a:t>say your name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33" name="AutoShape 29">
            <a:hlinkClick r:id="" action="ppaction://hlinkshowjump?jump=nextslide" highlightClick="1">
              <a:snd r:embed="rId5" name="click.wav"/>
            </a:hlinkClick>
          </p:cNvPr>
          <p:cNvSpPr>
            <a:spLocks noChangeArrowheads="1"/>
          </p:cNvSpPr>
          <p:nvPr/>
        </p:nvSpPr>
        <p:spPr bwMode="auto">
          <a:xfrm>
            <a:off x="7848600" y="3733800"/>
            <a:ext cx="762000" cy="762000"/>
          </a:xfrm>
          <a:prstGeom prst="actionButtonForwardNext">
            <a:avLst/>
          </a:prstGeom>
          <a:solidFill>
            <a:schemeClr val="accent1"/>
          </a:solidFill>
          <a:ln w="9525">
            <a:noFill/>
            <a:miter lim="800000"/>
            <a:headEnd/>
            <a:tailEnd/>
          </a:ln>
        </p:spPr>
        <p:txBody>
          <a:bodyPr wrap="none" anchor="ctr"/>
          <a:lstStyle/>
          <a:p>
            <a:endParaRPr lang="en-US"/>
          </a:p>
        </p:txBody>
      </p:sp>
      <p:sp>
        <p:nvSpPr>
          <p:cNvPr id="13334" name="Text Box 30"/>
          <p:cNvSpPr txBox="1">
            <a:spLocks noChangeArrowheads="1"/>
          </p:cNvSpPr>
          <p:nvPr/>
        </p:nvSpPr>
        <p:spPr bwMode="auto">
          <a:xfrm>
            <a:off x="533400" y="304800"/>
            <a:ext cx="2743200" cy="579438"/>
          </a:xfrm>
          <a:prstGeom prst="rect">
            <a:avLst/>
          </a:prstGeom>
          <a:noFill/>
          <a:ln w="9525">
            <a:noFill/>
            <a:miter lim="800000"/>
            <a:headEnd/>
            <a:tailEnd/>
          </a:ln>
        </p:spPr>
        <p:txBody>
          <a:bodyPr>
            <a:spAutoFit/>
          </a:bodyPr>
          <a:lstStyle/>
          <a:p>
            <a:pPr>
              <a:spcBef>
                <a:spcPct val="50000"/>
              </a:spcBef>
            </a:pPr>
            <a:r>
              <a:rPr lang="en-US" sz="3200"/>
              <a:t>Practice 1</a:t>
            </a:r>
          </a:p>
        </p:txBody>
      </p:sp>
      <p:sp>
        <p:nvSpPr>
          <p:cNvPr id="29" name="Slide Number Placeholder 28"/>
          <p:cNvSpPr>
            <a:spLocks noGrp="1"/>
          </p:cNvSpPr>
          <p:nvPr>
            <p:ph type="sldNum" sz="quarter" idx="11"/>
          </p:nvPr>
        </p:nvSpPr>
        <p:spPr/>
        <p:txBody>
          <a:bodyPr/>
          <a:lstStyle/>
          <a:p>
            <a:pPr>
              <a:defRPr/>
            </a:pPr>
            <a:fld id="{40DD18CC-9E9B-4D8A-A40A-85C4290BD94E}" type="slidenum">
              <a:rPr lang="en-US"/>
              <a:pPr>
                <a:defRPr/>
              </a:pPr>
              <a:t>2</a:t>
            </a:fld>
            <a:endParaRPr lang="en-US"/>
          </a:p>
        </p:txBody>
      </p:sp>
      <p:sp>
        <p:nvSpPr>
          <p:cNvPr id="13336" name="Footer Placeholder 29"/>
          <p:cNvSpPr>
            <a:spLocks noGrp="1"/>
          </p:cNvSpPr>
          <p:nvPr>
            <p:ph type="ftr" sz="quarter" idx="10"/>
          </p:nvPr>
        </p:nvSpPr>
        <p:spPr bwMode="auto">
          <a:noFill/>
          <a:ln>
            <a:miter lim="800000"/>
            <a:headEnd/>
            <a:tailEnd/>
          </a:ln>
        </p:spPr>
        <p:txBody>
          <a:bodyPr wrap="square" lIns="91440" tIns="45720" rIns="91440" bIns="45720" numCol="1" compatLnSpc="1">
            <a:prstTxWarp prst="textNoShape">
              <a:avLst/>
            </a:prstTxWarp>
          </a:bodyPr>
          <a:lstStyle/>
          <a:p>
            <a:r>
              <a:rPr lang="en-US" smtClean="0">
                <a:latin typeface="Arial" charset="0"/>
              </a:rPr>
              <a:t>© CASAS All rights reserved.     </a:t>
            </a:r>
          </a:p>
          <a:p>
            <a:r>
              <a:rPr lang="en-US" smtClean="0">
                <a:latin typeface="Arial" charset="0"/>
              </a:rPr>
              <a:t>Reading Level B Sample Test Items   www.casas.org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3"/>
          <p:cNvSpPr txBox="1">
            <a:spLocks noChangeArrowheads="1"/>
          </p:cNvSpPr>
          <p:nvPr/>
        </p:nvSpPr>
        <p:spPr bwMode="auto">
          <a:xfrm>
            <a:off x="609600" y="3886200"/>
            <a:ext cx="4495800" cy="519113"/>
          </a:xfrm>
          <a:prstGeom prst="rect">
            <a:avLst/>
          </a:prstGeom>
          <a:noFill/>
          <a:ln w="9525">
            <a:noFill/>
            <a:miter lim="800000"/>
            <a:headEnd/>
            <a:tailEnd/>
          </a:ln>
        </p:spPr>
        <p:txBody>
          <a:bodyPr>
            <a:spAutoFit/>
          </a:bodyPr>
          <a:lstStyle/>
          <a:p>
            <a:pPr>
              <a:spcBef>
                <a:spcPct val="50000"/>
              </a:spcBef>
            </a:pPr>
            <a:r>
              <a:rPr lang="en-US" sz="2800"/>
              <a:t>Where does Norma work?</a:t>
            </a:r>
          </a:p>
        </p:txBody>
      </p:sp>
      <p:graphicFrame>
        <p:nvGraphicFramePr>
          <p:cNvPr id="9220" name="Group 4"/>
          <p:cNvGraphicFramePr>
            <a:graphicFrameLocks noGrp="1"/>
          </p:cNvGraphicFramePr>
          <p:nvPr/>
        </p:nvGraphicFramePr>
        <p:xfrm>
          <a:off x="685800" y="4724400"/>
          <a:ext cx="7924800" cy="1041400"/>
        </p:xfrm>
        <a:graphic>
          <a:graphicData uri="http://schemas.openxmlformats.org/drawingml/2006/table">
            <a:tbl>
              <a:tblPr/>
              <a:tblGrid>
                <a:gridCol w="430213"/>
                <a:gridCol w="3532187"/>
                <a:gridCol w="430213"/>
                <a:gridCol w="3532187"/>
              </a:tblGrid>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hlinkClick r:id="rId3" action="ppaction://hlinksldjump">
                            <a:snd r:embed="rId4" name="click.wav"/>
                          </a:hlinkClick>
                        </a:rPr>
                        <a:t>A</a:t>
                      </a:r>
                      <a:endParaRPr kumimoji="0" lang="en-US" sz="2400" b="1"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rPr>
                        <a:t>in a factory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hlinkClick r:id="rId5" action="ppaction://hlinksldjump">
                            <a:snd r:embed="rId6" name="j0214098.wav"/>
                          </a:hlinkClick>
                        </a:rPr>
                        <a:t>C</a:t>
                      </a:r>
                      <a:endParaRPr kumimoji="0" lang="en-US"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at a clinic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hlinkClick r:id="rId3" action="ppaction://hlinksldjump">
                            <a:snd r:embed="rId4" name="click.wav"/>
                          </a:hlinkClick>
                        </a:rPr>
                        <a:t>B</a:t>
                      </a:r>
                      <a:endParaRPr kumimoji="0" lang="en-US" sz="2400" b="1"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at a school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hlinkClick r:id="rId3" action="ppaction://hlinksldjump">
                            <a:snd r:embed="rId4" name="click.wav"/>
                          </a:hlinkClick>
                        </a:rPr>
                        <a:t>D</a:t>
                      </a:r>
                      <a:endParaRPr kumimoji="0" lang="en-US"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at a full-time job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56" name="AutoShape 21">
            <a:hlinkClick r:id="" action="ppaction://hlinkshowjump?jump=nextslide" highlightClick="1">
              <a:snd r:embed="rId4" name="click.wav"/>
            </a:hlinkClick>
          </p:cNvPr>
          <p:cNvSpPr>
            <a:spLocks noChangeArrowheads="1"/>
          </p:cNvSpPr>
          <p:nvPr/>
        </p:nvSpPr>
        <p:spPr bwMode="auto">
          <a:xfrm>
            <a:off x="7848600" y="3733800"/>
            <a:ext cx="762000" cy="762000"/>
          </a:xfrm>
          <a:prstGeom prst="actionButtonForwardNext">
            <a:avLst/>
          </a:prstGeom>
          <a:solidFill>
            <a:schemeClr val="accent1"/>
          </a:solidFill>
          <a:ln w="9525">
            <a:noFill/>
            <a:miter lim="800000"/>
            <a:headEnd/>
            <a:tailEnd/>
          </a:ln>
        </p:spPr>
        <p:txBody>
          <a:bodyPr wrap="none" anchor="ctr"/>
          <a:lstStyle/>
          <a:p>
            <a:endParaRPr lang="en-US"/>
          </a:p>
        </p:txBody>
      </p:sp>
      <p:sp>
        <p:nvSpPr>
          <p:cNvPr id="14357" name="Text Box 22"/>
          <p:cNvSpPr txBox="1">
            <a:spLocks noChangeArrowheads="1"/>
          </p:cNvSpPr>
          <p:nvPr/>
        </p:nvSpPr>
        <p:spPr bwMode="auto">
          <a:xfrm>
            <a:off x="533400" y="304800"/>
            <a:ext cx="2743200" cy="579438"/>
          </a:xfrm>
          <a:prstGeom prst="rect">
            <a:avLst/>
          </a:prstGeom>
          <a:noFill/>
          <a:ln w="9525">
            <a:noFill/>
            <a:miter lim="800000"/>
            <a:headEnd/>
            <a:tailEnd/>
          </a:ln>
        </p:spPr>
        <p:txBody>
          <a:bodyPr>
            <a:spAutoFit/>
          </a:bodyPr>
          <a:lstStyle/>
          <a:p>
            <a:pPr>
              <a:spcBef>
                <a:spcPct val="50000"/>
              </a:spcBef>
            </a:pPr>
            <a:r>
              <a:rPr lang="en-US" sz="3200"/>
              <a:t>Practice 2</a:t>
            </a:r>
          </a:p>
        </p:txBody>
      </p:sp>
      <p:sp>
        <p:nvSpPr>
          <p:cNvPr id="29" name="Slide Number Placeholder 28"/>
          <p:cNvSpPr>
            <a:spLocks noGrp="1"/>
          </p:cNvSpPr>
          <p:nvPr>
            <p:ph type="sldNum" sz="quarter" idx="11"/>
          </p:nvPr>
        </p:nvSpPr>
        <p:spPr/>
        <p:txBody>
          <a:bodyPr/>
          <a:lstStyle/>
          <a:p>
            <a:pPr>
              <a:defRPr/>
            </a:pPr>
            <a:fld id="{76D76159-D7D1-42ED-8369-DD2B60556E09}" type="slidenum">
              <a:rPr lang="en-US"/>
              <a:pPr>
                <a:defRPr/>
              </a:pPr>
              <a:t>3</a:t>
            </a:fld>
            <a:endParaRPr lang="en-US"/>
          </a:p>
        </p:txBody>
      </p:sp>
      <p:sp>
        <p:nvSpPr>
          <p:cNvPr id="14359" name="Footer Placeholder 29"/>
          <p:cNvSpPr>
            <a:spLocks noGrp="1"/>
          </p:cNvSpPr>
          <p:nvPr>
            <p:ph type="ftr" sz="quarter" idx="10"/>
          </p:nvPr>
        </p:nvSpPr>
        <p:spPr bwMode="auto">
          <a:noFill/>
          <a:ln>
            <a:miter lim="800000"/>
            <a:headEnd/>
            <a:tailEnd/>
          </a:ln>
        </p:spPr>
        <p:txBody>
          <a:bodyPr wrap="square" lIns="91440" tIns="45720" rIns="91440" bIns="45720" numCol="1" compatLnSpc="1">
            <a:prstTxWarp prst="textNoShape">
              <a:avLst/>
            </a:prstTxWarp>
          </a:bodyPr>
          <a:lstStyle/>
          <a:p>
            <a:r>
              <a:rPr lang="en-US" smtClean="0">
                <a:latin typeface="Arial" charset="0"/>
              </a:rPr>
              <a:t>© CASAS All rights reserved.      </a:t>
            </a:r>
          </a:p>
          <a:p>
            <a:r>
              <a:rPr lang="en-US" smtClean="0">
                <a:latin typeface="Arial" charset="0"/>
              </a:rPr>
              <a:t>Reading Level B Sample Test Items   www.casas.org   </a:t>
            </a:r>
          </a:p>
        </p:txBody>
      </p:sp>
      <p:sp>
        <p:nvSpPr>
          <p:cNvPr id="14360" name="TextBox 8"/>
          <p:cNvSpPr txBox="1">
            <a:spLocks noChangeArrowheads="1"/>
          </p:cNvSpPr>
          <p:nvPr/>
        </p:nvSpPr>
        <p:spPr bwMode="auto">
          <a:xfrm>
            <a:off x="1143000" y="1752600"/>
            <a:ext cx="6629400" cy="1631950"/>
          </a:xfrm>
          <a:prstGeom prst="rect">
            <a:avLst/>
          </a:prstGeom>
          <a:noFill/>
          <a:ln w="9525">
            <a:noFill/>
            <a:miter lim="800000"/>
            <a:headEnd/>
            <a:tailEnd/>
          </a:ln>
        </p:spPr>
        <p:txBody>
          <a:bodyPr>
            <a:spAutoFit/>
          </a:bodyPr>
          <a:lstStyle/>
          <a:p>
            <a:r>
              <a:rPr lang="en-US" sz="2000"/>
              <a:t>Norma has been working for six years. Her first job was in a factory. Now she works part-time at a neighborhood clinic. The pay is good but she wants to get a full-time job. Norma has two children. She picks them up at school after she leaves work.</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762000" y="3886200"/>
            <a:ext cx="4495800" cy="519113"/>
          </a:xfrm>
          <a:prstGeom prst="rect">
            <a:avLst/>
          </a:prstGeom>
          <a:noFill/>
          <a:ln w="9525">
            <a:noFill/>
            <a:miter lim="800000"/>
            <a:headEnd/>
            <a:tailEnd/>
          </a:ln>
        </p:spPr>
        <p:txBody>
          <a:bodyPr>
            <a:spAutoFit/>
          </a:bodyPr>
          <a:lstStyle/>
          <a:p>
            <a:pPr>
              <a:spcBef>
                <a:spcPct val="50000"/>
              </a:spcBef>
            </a:pPr>
            <a:endParaRPr lang="en-US" sz="2800"/>
          </a:p>
        </p:txBody>
      </p:sp>
      <p:graphicFrame>
        <p:nvGraphicFramePr>
          <p:cNvPr id="11267" name="Group 3"/>
          <p:cNvGraphicFramePr>
            <a:graphicFrameLocks noGrp="1"/>
          </p:cNvGraphicFramePr>
          <p:nvPr/>
        </p:nvGraphicFramePr>
        <p:xfrm>
          <a:off x="685800" y="4953000"/>
          <a:ext cx="7924800" cy="1402080"/>
        </p:xfrm>
        <a:graphic>
          <a:graphicData uri="http://schemas.openxmlformats.org/drawingml/2006/table">
            <a:tbl>
              <a:tblPr/>
              <a:tblGrid>
                <a:gridCol w="430213"/>
                <a:gridCol w="3532187"/>
                <a:gridCol w="430213"/>
                <a:gridCol w="3532187"/>
              </a:tblGrid>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cs typeface="Arial" pitchFamily="34" charset="0"/>
                          <a:hlinkClick r:id="rId3" action="ppaction://hlinksldjump">
                            <a:snd r:embed="rId4" name="click.wav"/>
                          </a:hlinkClick>
                        </a:rPr>
                        <a:t>A</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a:r>
                        <a:rPr kumimoji="0" lang="en-US" sz="2000" kern="1200" dirty="0" smtClean="0">
                          <a:solidFill>
                            <a:schemeClr val="tx1"/>
                          </a:solidFill>
                          <a:latin typeface="Arial" pitchFamily="34" charset="0"/>
                          <a:ea typeface="+mn-ea"/>
                          <a:cs typeface="Arial" pitchFamily="34" charset="0"/>
                        </a:rPr>
                        <a:t>on the shelves in the supply room</a:t>
                      </a:r>
                      <a:endParaRPr kumimoji="0" lang="en-US" sz="2000" kern="1200" dirty="0">
                        <a:solidFill>
                          <a:schemeClr val="tx1"/>
                        </a:solidFill>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cs typeface="Arial" pitchFamily="34" charset="0"/>
                          <a:hlinkClick r:id="rId3" action="ppaction://hlinksldjump">
                            <a:snd r:embed="rId4" name="click.wav"/>
                          </a:hlinkClick>
                        </a:rPr>
                        <a:t>C</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a:r>
                        <a:rPr kumimoji="0" lang="en-US" sz="2000" kern="1200" dirty="0" smtClean="0">
                          <a:solidFill>
                            <a:schemeClr val="tx1"/>
                          </a:solidFill>
                          <a:latin typeface="Arial" pitchFamily="34" charset="0"/>
                          <a:ea typeface="+mn-ea"/>
                          <a:cs typeface="Arial" pitchFamily="34" charset="0"/>
                        </a:rPr>
                        <a:t>on the back of their worktable</a:t>
                      </a:r>
                      <a:endParaRPr kumimoji="0" lang="en-US" sz="2000" kern="1200" dirty="0">
                        <a:solidFill>
                          <a:schemeClr val="tx1"/>
                        </a:solidFill>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cs typeface="Arial" pitchFamily="34" charset="0"/>
                          <a:hlinkClick r:id="rId3" action="ppaction://hlinksldjump">
                            <a:snd r:embed="rId4" name="click.wav"/>
                          </a:hlinkClick>
                        </a:rPr>
                        <a:t>B</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lvl="0"/>
                      <a:r>
                        <a:rPr kumimoji="0" lang="en-US" sz="2000" kern="1200" dirty="0" smtClean="0">
                          <a:solidFill>
                            <a:schemeClr val="tx1"/>
                          </a:solidFill>
                          <a:latin typeface="Arial" pitchFamily="34" charset="0"/>
                          <a:ea typeface="+mn-ea"/>
                          <a:cs typeface="Arial" pitchFamily="34" charset="0"/>
                        </a:rPr>
                        <a:t>in the tool room for their work area</a:t>
                      </a:r>
                      <a:endParaRPr kumimoji="0" lang="en-US" sz="2000" kern="1200" dirty="0">
                        <a:solidFill>
                          <a:schemeClr val="tx1"/>
                        </a:solidFill>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cs typeface="Arial" pitchFamily="34" charset="0"/>
                          <a:hlinkClick r:id="rId5" action="ppaction://hlinksldjump">
                            <a:snd r:embed="rId6" name="j0214098.wav"/>
                          </a:hlinkClick>
                        </a:rPr>
                        <a:t>D</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lvl="0"/>
                      <a:r>
                        <a:rPr kumimoji="0" lang="en-US" sz="2000" kern="1200" dirty="0" smtClean="0">
                          <a:solidFill>
                            <a:schemeClr val="tx1"/>
                          </a:solidFill>
                          <a:latin typeface="Arial" pitchFamily="34" charset="0"/>
                          <a:ea typeface="+mn-ea"/>
                          <a:cs typeface="Arial" pitchFamily="34" charset="0"/>
                        </a:rPr>
                        <a:t>in the drawers under their worktable</a:t>
                      </a:r>
                      <a:endParaRPr kumimoji="0" lang="en-US" sz="2000" kern="1200" dirty="0">
                        <a:solidFill>
                          <a:schemeClr val="tx1"/>
                        </a:solidFill>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381" name="Text Box 26"/>
          <p:cNvSpPr txBox="1">
            <a:spLocks noChangeArrowheads="1"/>
          </p:cNvSpPr>
          <p:nvPr/>
        </p:nvSpPr>
        <p:spPr bwMode="auto">
          <a:xfrm>
            <a:off x="609600" y="3810000"/>
            <a:ext cx="7239000" cy="830997"/>
          </a:xfrm>
          <a:prstGeom prst="rect">
            <a:avLst/>
          </a:prstGeom>
          <a:noFill/>
          <a:ln w="9525">
            <a:noFill/>
            <a:miter lim="800000"/>
            <a:headEnd/>
            <a:tailEnd/>
          </a:ln>
        </p:spPr>
        <p:txBody>
          <a:bodyPr>
            <a:spAutoFit/>
          </a:bodyPr>
          <a:lstStyle/>
          <a:p>
            <a:r>
              <a:rPr lang="en-US" sz="2400" dirty="0" smtClean="0"/>
              <a:t>1. According </a:t>
            </a:r>
            <a:r>
              <a:rPr lang="en-US" sz="2400" dirty="0"/>
              <a:t>to the instructions, where should workers put their tools at the end of the day? </a:t>
            </a:r>
          </a:p>
        </p:txBody>
      </p:sp>
      <p:sp>
        <p:nvSpPr>
          <p:cNvPr id="29" name="Slide Number Placeholder 28"/>
          <p:cNvSpPr>
            <a:spLocks noGrp="1"/>
          </p:cNvSpPr>
          <p:nvPr>
            <p:ph type="sldNum" sz="quarter" idx="11"/>
          </p:nvPr>
        </p:nvSpPr>
        <p:spPr/>
        <p:txBody>
          <a:bodyPr/>
          <a:lstStyle/>
          <a:p>
            <a:pPr>
              <a:defRPr/>
            </a:pPr>
            <a:fld id="{E356C96B-C80A-4075-886D-7F272597F0E9}" type="slidenum">
              <a:rPr lang="en-US"/>
              <a:pPr>
                <a:defRPr/>
              </a:pPr>
              <a:t>4</a:t>
            </a:fld>
            <a:endParaRPr lang="en-US"/>
          </a:p>
        </p:txBody>
      </p:sp>
      <p:sp>
        <p:nvSpPr>
          <p:cNvPr id="15383" name="Footer Placeholder 29"/>
          <p:cNvSpPr>
            <a:spLocks noGrp="1"/>
          </p:cNvSpPr>
          <p:nvPr>
            <p:ph type="ftr" sz="quarter" idx="10"/>
          </p:nvPr>
        </p:nvSpPr>
        <p:spPr bwMode="auto">
          <a:noFill/>
          <a:ln>
            <a:miter lim="800000"/>
            <a:headEnd/>
            <a:tailEnd/>
          </a:ln>
        </p:spPr>
        <p:txBody>
          <a:bodyPr wrap="square" lIns="91440" tIns="45720" rIns="91440" bIns="45720" numCol="1" compatLnSpc="1">
            <a:prstTxWarp prst="textNoShape">
              <a:avLst/>
            </a:prstTxWarp>
          </a:bodyPr>
          <a:lstStyle/>
          <a:p>
            <a:r>
              <a:rPr lang="en-US" smtClean="0">
                <a:latin typeface="Arial" charset="0"/>
              </a:rPr>
              <a:t>© CASAS All rights reserved.      </a:t>
            </a:r>
          </a:p>
          <a:p>
            <a:r>
              <a:rPr lang="en-US" smtClean="0">
                <a:latin typeface="Arial" charset="0"/>
              </a:rPr>
              <a:t> Reading Level B Sample Test Items   www.casas.org   </a:t>
            </a:r>
          </a:p>
        </p:txBody>
      </p:sp>
      <p:sp>
        <p:nvSpPr>
          <p:cNvPr id="15384" name="AutoShape 29">
            <a:hlinkClick r:id="" action="ppaction://hlinkshowjump?jump=nextslide" highlightClick="1">
              <a:snd r:embed="rId4" name="click.wav"/>
            </a:hlinkClick>
          </p:cNvPr>
          <p:cNvSpPr>
            <a:spLocks noChangeArrowheads="1"/>
          </p:cNvSpPr>
          <p:nvPr/>
        </p:nvSpPr>
        <p:spPr bwMode="auto">
          <a:xfrm>
            <a:off x="7848600" y="3733800"/>
            <a:ext cx="762000" cy="762000"/>
          </a:xfrm>
          <a:prstGeom prst="actionButtonForwardNext">
            <a:avLst/>
          </a:prstGeom>
          <a:solidFill>
            <a:schemeClr val="accent1"/>
          </a:solidFill>
          <a:ln w="9525">
            <a:noFill/>
            <a:miter lim="800000"/>
            <a:headEnd/>
            <a:tailEnd/>
          </a:ln>
        </p:spPr>
        <p:txBody>
          <a:bodyPr wrap="none" anchor="ctr"/>
          <a:lstStyle/>
          <a:p>
            <a:endParaRPr lang="en-US"/>
          </a:p>
        </p:txBody>
      </p:sp>
      <p:sp>
        <p:nvSpPr>
          <p:cNvPr id="15386" name="Text Box 26"/>
          <p:cNvSpPr txBox="1">
            <a:spLocks noChangeArrowheads="1"/>
          </p:cNvSpPr>
          <p:nvPr/>
        </p:nvSpPr>
        <p:spPr bwMode="auto">
          <a:xfrm>
            <a:off x="457200" y="990600"/>
            <a:ext cx="7343775" cy="2332037"/>
          </a:xfrm>
          <a:prstGeom prst="rect">
            <a:avLst/>
          </a:prstGeom>
          <a:solidFill>
            <a:srgbClr val="FFFFFF"/>
          </a:solidFill>
          <a:ln w="9525">
            <a:solidFill>
              <a:srgbClr val="000000"/>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pPr marL="457200" marR="127000" lvl="1" indent="0" algn="ctr" defTabSz="914400" rtl="0" eaLnBrk="1" fontAlgn="base" latinLnBrk="0" hangingPunct="1">
              <a:lnSpc>
                <a:spcPct val="100000"/>
              </a:lnSpc>
              <a:spcBef>
                <a:spcPts val="600"/>
              </a:spcBef>
              <a:spcAft>
                <a:spcPts val="1000"/>
              </a:spcAft>
              <a:buClrTx/>
              <a:buSzTx/>
              <a:buFontTx/>
              <a:buNone/>
              <a:tabLst/>
            </a:pPr>
            <a:r>
              <a:rPr kumimoji="0" lang="en-US" sz="2000" b="1" i="0" u="none" strike="noStrike" cap="none" normalizeH="0" baseline="0" dirty="0" smtClean="0">
                <a:ln>
                  <a:noFill/>
                </a:ln>
                <a:solidFill>
                  <a:schemeClr val="tx1"/>
                </a:solidFill>
                <a:effectLst/>
                <a:latin typeface="Arial" pitchFamily="34" charset="0"/>
                <a:cs typeface="Arial" pitchFamily="34" charset="0"/>
              </a:rPr>
              <a:t>KEEP YOUR WORK AREA CLEAN</a:t>
            </a:r>
          </a:p>
          <a:p>
            <a:pPr marL="228600" marR="127000" lvl="1" indent="-228600" defTabSz="914400" rtl="0" eaLnBrk="1" fontAlgn="base" latinLnBrk="0" hangingPunct="1">
              <a:lnSpc>
                <a:spcPct val="100000"/>
              </a:lnSpc>
              <a:spcBef>
                <a:spcPts val="60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At the end of each day:</a:t>
            </a:r>
          </a:p>
          <a:p>
            <a:pPr marL="228600" marR="136525" lvl="3" indent="-228600" defTabSz="914400" rtl="0" eaLnBrk="1" fontAlgn="base" latinLnBrk="0" hangingPunct="1">
              <a:lnSpc>
                <a:spcPct val="100000"/>
              </a:lnSpc>
              <a:spcBef>
                <a:spcPct val="0"/>
              </a:spcBef>
              <a:spcAft>
                <a:spcPts val="300"/>
              </a:spcAft>
              <a:buClrTx/>
              <a:buSzTx/>
              <a:buFont typeface="Symbol" pitchFamily="18" charset="2"/>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Put extra materials back on the shelves in the supply room.</a:t>
            </a:r>
          </a:p>
          <a:p>
            <a:pPr marL="228600" marR="0" lvl="0" indent="-228600" defTabSz="914400" rtl="0" eaLnBrk="1" fontAlgn="base" latinLnBrk="0" hangingPunct="1">
              <a:lnSpc>
                <a:spcPct val="100000"/>
              </a:lnSpc>
              <a:spcBef>
                <a:spcPct val="0"/>
              </a:spcBef>
              <a:spcAft>
                <a:spcPct val="0"/>
              </a:spcAft>
              <a:buClrTx/>
              <a:buSzTx/>
              <a:buFont typeface="Symbol" pitchFamily="18" charset="2"/>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Store your tools in the drawers under your worktable.</a:t>
            </a:r>
          </a:p>
          <a:p>
            <a:pPr marL="228600" marR="0" lvl="0" indent="-228600" defTabSz="914400" rtl="0" eaLnBrk="1" fontAlgn="base" latinLnBrk="0" hangingPunct="1">
              <a:lnSpc>
                <a:spcPct val="100000"/>
              </a:lnSpc>
              <a:spcBef>
                <a:spcPct val="0"/>
              </a:spcBef>
              <a:spcAft>
                <a:spcPct val="0"/>
              </a:spcAft>
              <a:buClrTx/>
              <a:buSzTx/>
              <a:buFont typeface="Symbol" pitchFamily="18" charset="2"/>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Sweep the floor around your work area. </a:t>
            </a:r>
          </a:p>
          <a:p>
            <a:pPr marL="228600" marR="0" lvl="0" indent="-228600" defTabSz="914400" rtl="0" eaLnBrk="1" fontAlgn="base" latinLnBrk="0" hangingPunct="1">
              <a:lnSpc>
                <a:spcPct val="100000"/>
              </a:lnSpc>
              <a:spcBef>
                <a:spcPct val="0"/>
              </a:spcBef>
              <a:spcAft>
                <a:spcPct val="0"/>
              </a:spcAft>
              <a:buClrTx/>
              <a:buSzTx/>
              <a:buFont typeface="Symbol" pitchFamily="18" charset="2"/>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Empty your waste container into the trash bin.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762000" y="3886200"/>
            <a:ext cx="4495800" cy="519113"/>
          </a:xfrm>
          <a:prstGeom prst="rect">
            <a:avLst/>
          </a:prstGeom>
          <a:noFill/>
          <a:ln w="9525">
            <a:noFill/>
            <a:miter lim="800000"/>
            <a:headEnd/>
            <a:tailEnd/>
          </a:ln>
        </p:spPr>
        <p:txBody>
          <a:bodyPr>
            <a:spAutoFit/>
          </a:bodyPr>
          <a:lstStyle/>
          <a:p>
            <a:pPr>
              <a:spcBef>
                <a:spcPct val="50000"/>
              </a:spcBef>
            </a:pPr>
            <a:endParaRPr lang="en-US" sz="2800"/>
          </a:p>
        </p:txBody>
      </p:sp>
      <p:graphicFrame>
        <p:nvGraphicFramePr>
          <p:cNvPr id="13341" name="Group 29"/>
          <p:cNvGraphicFramePr>
            <a:graphicFrameLocks noGrp="1"/>
          </p:cNvGraphicFramePr>
          <p:nvPr/>
        </p:nvGraphicFramePr>
        <p:xfrm>
          <a:off x="685800" y="4724400"/>
          <a:ext cx="8153400" cy="1041400"/>
        </p:xfrm>
        <a:graphic>
          <a:graphicData uri="http://schemas.openxmlformats.org/drawingml/2006/table">
            <a:tbl>
              <a:tblPr/>
              <a:tblGrid>
                <a:gridCol w="430213"/>
                <a:gridCol w="2922587"/>
                <a:gridCol w="533400"/>
                <a:gridCol w="4267200"/>
              </a:tblGrid>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hlinkClick r:id="rId3" action="ppaction://hlinksldjump">
                            <a:snd r:embed="rId4" name="applause.wav"/>
                          </a:hlinkClick>
                        </a:rPr>
                        <a:t>A</a:t>
                      </a:r>
                      <a:endParaRPr kumimoji="0" lang="en-US" sz="2400" b="1"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call extension 316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hlinkClick r:id="rId3" action="ppaction://hlinksldjump">
                            <a:snd r:embed="rId5" name="click.wav"/>
                          </a:hlinkClick>
                        </a:rPr>
                        <a:t>C</a:t>
                      </a:r>
                      <a:endParaRPr kumimoji="0" lang="en-US"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go to Sales Department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hlinkClick r:id="rId6" action="ppaction://hlinksldjump">
                            <a:snd r:embed="rId7" name="j0214098.wav"/>
                          </a:hlinkClick>
                        </a:rPr>
                        <a:t>B</a:t>
                      </a:r>
                      <a:endParaRPr kumimoji="0" lang="en-US" sz="2400" b="1"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call extension 312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pitchFamily="34" charset="0"/>
                          <a:hlinkClick r:id="rId3" action="ppaction://hlinksldjump">
                            <a:snd r:embed="rId5" name="click.wav"/>
                          </a:hlinkClick>
                        </a:rPr>
                        <a:t>D</a:t>
                      </a:r>
                      <a:endParaRPr kumimoji="0" lang="en-US" sz="2400" b="1"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go to Advertising Department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04" name="AutoShape 20">
            <a:hlinkClick r:id="" action="ppaction://hlinkshowjump?jump=nextslide" highlightClick="1">
              <a:snd r:embed="rId5" name="click.wav"/>
            </a:hlinkClick>
          </p:cNvPr>
          <p:cNvSpPr>
            <a:spLocks noChangeArrowheads="1"/>
          </p:cNvSpPr>
          <p:nvPr/>
        </p:nvSpPr>
        <p:spPr bwMode="auto">
          <a:xfrm>
            <a:off x="7848600" y="3733800"/>
            <a:ext cx="762000" cy="762000"/>
          </a:xfrm>
          <a:prstGeom prst="actionButtonForwardNext">
            <a:avLst/>
          </a:prstGeom>
          <a:solidFill>
            <a:schemeClr val="accent1"/>
          </a:solidFill>
          <a:ln w="9525">
            <a:noFill/>
            <a:miter lim="800000"/>
            <a:headEnd/>
            <a:tailEnd/>
          </a:ln>
        </p:spPr>
        <p:txBody>
          <a:bodyPr wrap="none" anchor="ctr"/>
          <a:lstStyle/>
          <a:p>
            <a:endParaRPr lang="en-US"/>
          </a:p>
        </p:txBody>
      </p:sp>
      <p:sp>
        <p:nvSpPr>
          <p:cNvPr id="16405" name="Text Box 24"/>
          <p:cNvSpPr txBox="1">
            <a:spLocks noChangeArrowheads="1"/>
          </p:cNvSpPr>
          <p:nvPr/>
        </p:nvSpPr>
        <p:spPr bwMode="auto">
          <a:xfrm>
            <a:off x="685800" y="3886200"/>
            <a:ext cx="6553200" cy="519113"/>
          </a:xfrm>
          <a:prstGeom prst="rect">
            <a:avLst/>
          </a:prstGeom>
          <a:noFill/>
          <a:ln w="9525">
            <a:noFill/>
            <a:miter lim="800000"/>
            <a:headEnd/>
            <a:tailEnd/>
          </a:ln>
        </p:spPr>
        <p:txBody>
          <a:bodyPr>
            <a:spAutoFit/>
          </a:bodyPr>
          <a:lstStyle/>
          <a:p>
            <a:pPr>
              <a:spcBef>
                <a:spcPct val="50000"/>
              </a:spcBef>
            </a:pPr>
            <a:r>
              <a:rPr lang="en-US" sz="2800"/>
              <a:t>2.  How do you talk to Monica Tan?</a:t>
            </a:r>
          </a:p>
        </p:txBody>
      </p:sp>
      <p:pic>
        <p:nvPicPr>
          <p:cNvPr id="16406" name="Picture 25"/>
          <p:cNvPicPr>
            <a:picLocks noChangeAspect="1" noChangeArrowheads="1"/>
          </p:cNvPicPr>
          <p:nvPr/>
        </p:nvPicPr>
        <p:blipFill>
          <a:blip r:embed="rId8"/>
          <a:srcRect/>
          <a:stretch>
            <a:fillRect/>
          </a:stretch>
        </p:blipFill>
        <p:spPr bwMode="auto">
          <a:xfrm>
            <a:off x="533400" y="533400"/>
            <a:ext cx="6397625" cy="2362200"/>
          </a:xfrm>
          <a:prstGeom prst="rect">
            <a:avLst/>
          </a:prstGeom>
          <a:noFill/>
          <a:ln w="9525">
            <a:noFill/>
            <a:miter lim="800000"/>
            <a:headEnd/>
            <a:tailEnd/>
          </a:ln>
        </p:spPr>
      </p:pic>
      <p:sp>
        <p:nvSpPr>
          <p:cNvPr id="29" name="Slide Number Placeholder 28"/>
          <p:cNvSpPr>
            <a:spLocks noGrp="1"/>
          </p:cNvSpPr>
          <p:nvPr>
            <p:ph type="sldNum" sz="quarter" idx="11"/>
          </p:nvPr>
        </p:nvSpPr>
        <p:spPr/>
        <p:txBody>
          <a:bodyPr/>
          <a:lstStyle/>
          <a:p>
            <a:pPr>
              <a:defRPr/>
            </a:pPr>
            <a:fld id="{7CC33EA2-B79D-4D7D-8B3A-4B653E4B3956}" type="slidenum">
              <a:rPr lang="en-US"/>
              <a:pPr>
                <a:defRPr/>
              </a:pPr>
              <a:t>5</a:t>
            </a:fld>
            <a:endParaRPr lang="en-US"/>
          </a:p>
        </p:txBody>
      </p:sp>
      <p:sp>
        <p:nvSpPr>
          <p:cNvPr id="16408" name="Footer Placeholder 29"/>
          <p:cNvSpPr>
            <a:spLocks noGrp="1"/>
          </p:cNvSpPr>
          <p:nvPr>
            <p:ph type="ftr" sz="quarter" idx="10"/>
          </p:nvPr>
        </p:nvSpPr>
        <p:spPr bwMode="auto">
          <a:noFill/>
          <a:ln>
            <a:miter lim="800000"/>
            <a:headEnd/>
            <a:tailEnd/>
          </a:ln>
        </p:spPr>
        <p:txBody>
          <a:bodyPr wrap="square" lIns="91440" tIns="45720" rIns="91440" bIns="45720" numCol="1" compatLnSpc="1">
            <a:prstTxWarp prst="textNoShape">
              <a:avLst/>
            </a:prstTxWarp>
          </a:bodyPr>
          <a:lstStyle/>
          <a:p>
            <a:r>
              <a:rPr lang="en-US" smtClean="0">
                <a:latin typeface="Arial" charset="0"/>
              </a:rPr>
              <a:t>© CASAS All rights reserved.      </a:t>
            </a:r>
          </a:p>
          <a:p>
            <a:r>
              <a:rPr lang="en-US" smtClean="0">
                <a:latin typeface="Arial" charset="0"/>
              </a:rPr>
              <a:t> Reading Level B Sample Test Items   www.casas.org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762000" y="3886200"/>
            <a:ext cx="4495800" cy="519113"/>
          </a:xfrm>
          <a:prstGeom prst="rect">
            <a:avLst/>
          </a:prstGeom>
          <a:noFill/>
          <a:ln w="9525">
            <a:noFill/>
            <a:miter lim="800000"/>
            <a:headEnd/>
            <a:tailEnd/>
          </a:ln>
        </p:spPr>
        <p:txBody>
          <a:bodyPr>
            <a:spAutoFit/>
          </a:bodyPr>
          <a:lstStyle/>
          <a:p>
            <a:pPr>
              <a:spcBef>
                <a:spcPct val="50000"/>
              </a:spcBef>
            </a:pPr>
            <a:endParaRPr lang="en-US" sz="2800"/>
          </a:p>
        </p:txBody>
      </p:sp>
      <p:graphicFrame>
        <p:nvGraphicFramePr>
          <p:cNvPr id="15389" name="Group 29"/>
          <p:cNvGraphicFramePr>
            <a:graphicFrameLocks noGrp="1"/>
          </p:cNvGraphicFramePr>
          <p:nvPr/>
        </p:nvGraphicFramePr>
        <p:xfrm>
          <a:off x="685800" y="5105400"/>
          <a:ext cx="7924801" cy="977900"/>
        </p:xfrm>
        <a:graphic>
          <a:graphicData uri="http://schemas.openxmlformats.org/drawingml/2006/table">
            <a:tbl>
              <a:tblPr/>
              <a:tblGrid>
                <a:gridCol w="430213"/>
                <a:gridCol w="3532187"/>
                <a:gridCol w="457200"/>
                <a:gridCol w="3505201"/>
              </a:tblGrid>
              <a:tr h="444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hlinkClick r:id="rId3" action="ppaction://hlinksldjump">
                            <a:snd r:embed="rId4" name="click.wav"/>
                          </a:hlinkClick>
                        </a:rPr>
                        <a:t>A</a:t>
                      </a:r>
                      <a:endParaRPr kumimoji="0" lang="en-US" sz="2400" b="1"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Dave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hlinkClick r:id="rId3" action="ppaction://hlinksldjump">
                            <a:snd r:embed="rId4" name="click.wav"/>
                          </a:hlinkClick>
                        </a:rPr>
                        <a:t>C</a:t>
                      </a:r>
                      <a:endParaRPr kumimoji="0" lang="en-US"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Mr. Lang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hlinkClick r:id="rId3" action="ppaction://hlinksldjump">
                            <a:snd r:embed="rId4" name="click.wav"/>
                          </a:hlinkClick>
                        </a:rPr>
                        <a:t>B</a:t>
                      </a:r>
                      <a:endParaRPr kumimoji="0" lang="en-US" sz="2400" b="1"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the employees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hlinkClick r:id="rId5" action="ppaction://hlinksldjump">
                            <a:snd r:embed="rId6" name="j0214098.wav"/>
                          </a:hlinkClick>
                        </a:rPr>
                        <a:t>D</a:t>
                      </a:r>
                      <a:endParaRPr kumimoji="0" lang="en-US"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rPr>
                        <a:t>Susan Meyer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28" name="Text Box 23"/>
          <p:cNvSpPr txBox="1">
            <a:spLocks noChangeArrowheads="1"/>
          </p:cNvSpPr>
          <p:nvPr/>
        </p:nvSpPr>
        <p:spPr bwMode="auto">
          <a:xfrm>
            <a:off x="685800" y="4572000"/>
            <a:ext cx="6934200" cy="519113"/>
          </a:xfrm>
          <a:prstGeom prst="rect">
            <a:avLst/>
          </a:prstGeom>
          <a:noFill/>
          <a:ln w="9525">
            <a:noFill/>
            <a:miter lim="800000"/>
            <a:headEnd/>
            <a:tailEnd/>
          </a:ln>
        </p:spPr>
        <p:txBody>
          <a:bodyPr>
            <a:spAutoFit/>
          </a:bodyPr>
          <a:lstStyle/>
          <a:p>
            <a:pPr>
              <a:spcBef>
                <a:spcPct val="50000"/>
              </a:spcBef>
            </a:pPr>
            <a:r>
              <a:rPr lang="en-US" sz="2800"/>
              <a:t>3. Who will John call?</a:t>
            </a:r>
          </a:p>
        </p:txBody>
      </p:sp>
      <p:pic>
        <p:nvPicPr>
          <p:cNvPr id="17429" name="Picture 28"/>
          <p:cNvPicPr>
            <a:picLocks noChangeAspect="1" noChangeArrowheads="1"/>
          </p:cNvPicPr>
          <p:nvPr/>
        </p:nvPicPr>
        <p:blipFill>
          <a:blip r:embed="rId7"/>
          <a:srcRect/>
          <a:stretch>
            <a:fillRect/>
          </a:stretch>
        </p:blipFill>
        <p:spPr bwMode="auto">
          <a:xfrm>
            <a:off x="533400" y="268288"/>
            <a:ext cx="5808663" cy="3541712"/>
          </a:xfrm>
          <a:prstGeom prst="rect">
            <a:avLst/>
          </a:prstGeom>
          <a:noFill/>
          <a:ln w="9525">
            <a:noFill/>
            <a:miter lim="800000"/>
            <a:headEnd/>
            <a:tailEnd/>
          </a:ln>
        </p:spPr>
      </p:pic>
      <p:sp>
        <p:nvSpPr>
          <p:cNvPr id="29" name="Slide Number Placeholder 28"/>
          <p:cNvSpPr>
            <a:spLocks noGrp="1"/>
          </p:cNvSpPr>
          <p:nvPr>
            <p:ph type="sldNum" sz="quarter" idx="11"/>
          </p:nvPr>
        </p:nvSpPr>
        <p:spPr/>
        <p:txBody>
          <a:bodyPr/>
          <a:lstStyle/>
          <a:p>
            <a:pPr>
              <a:defRPr/>
            </a:pPr>
            <a:fld id="{D3E9F401-C44D-4DE2-8939-AEE161550BFF}" type="slidenum">
              <a:rPr lang="en-US"/>
              <a:pPr>
                <a:defRPr/>
              </a:pPr>
              <a:t>6</a:t>
            </a:fld>
            <a:endParaRPr lang="en-US"/>
          </a:p>
        </p:txBody>
      </p:sp>
      <p:sp>
        <p:nvSpPr>
          <p:cNvPr id="17431" name="Footer Placeholder 29"/>
          <p:cNvSpPr>
            <a:spLocks noGrp="1"/>
          </p:cNvSpPr>
          <p:nvPr>
            <p:ph type="ftr" sz="quarter" idx="10"/>
          </p:nvPr>
        </p:nvSpPr>
        <p:spPr bwMode="auto">
          <a:noFill/>
          <a:ln>
            <a:miter lim="800000"/>
            <a:headEnd/>
            <a:tailEnd/>
          </a:ln>
        </p:spPr>
        <p:txBody>
          <a:bodyPr wrap="square" lIns="91440" tIns="45720" rIns="91440" bIns="45720" numCol="1" compatLnSpc="1">
            <a:prstTxWarp prst="textNoShape">
              <a:avLst/>
            </a:prstTxWarp>
          </a:bodyPr>
          <a:lstStyle/>
          <a:p>
            <a:r>
              <a:rPr lang="en-US" smtClean="0">
                <a:latin typeface="Arial" charset="0"/>
              </a:rPr>
              <a:t>© CASAS All rights reserved.      </a:t>
            </a:r>
          </a:p>
          <a:p>
            <a:r>
              <a:rPr lang="en-US" smtClean="0">
                <a:latin typeface="Arial" charset="0"/>
              </a:rPr>
              <a:t> Reading Level B Sample Test Items   www.casas.org   </a:t>
            </a:r>
          </a:p>
        </p:txBody>
      </p:sp>
      <p:sp>
        <p:nvSpPr>
          <p:cNvPr id="17432" name="AutoShape 29">
            <a:hlinkClick r:id="" action="ppaction://hlinkshowjump?jump=nextslide" highlightClick="1">
              <a:snd r:embed="rId4" name="click.wav"/>
            </a:hlinkClick>
          </p:cNvPr>
          <p:cNvSpPr>
            <a:spLocks noChangeArrowheads="1"/>
          </p:cNvSpPr>
          <p:nvPr/>
        </p:nvSpPr>
        <p:spPr bwMode="auto">
          <a:xfrm>
            <a:off x="7848600" y="3733800"/>
            <a:ext cx="762000" cy="762000"/>
          </a:xfrm>
          <a:prstGeom prst="actionButtonForwardNext">
            <a:avLst/>
          </a:prstGeom>
          <a:solidFill>
            <a:schemeClr val="accent1"/>
          </a:solidFill>
          <a:ln w="9525">
            <a:no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762000" y="3886200"/>
            <a:ext cx="4495800" cy="519113"/>
          </a:xfrm>
          <a:prstGeom prst="rect">
            <a:avLst/>
          </a:prstGeom>
          <a:noFill/>
          <a:ln w="9525">
            <a:noFill/>
            <a:miter lim="800000"/>
            <a:headEnd/>
            <a:tailEnd/>
          </a:ln>
        </p:spPr>
        <p:txBody>
          <a:bodyPr>
            <a:spAutoFit/>
          </a:bodyPr>
          <a:lstStyle/>
          <a:p>
            <a:pPr>
              <a:spcBef>
                <a:spcPct val="50000"/>
              </a:spcBef>
            </a:pPr>
            <a:endParaRPr lang="en-US" sz="2800"/>
          </a:p>
        </p:txBody>
      </p:sp>
      <p:sp>
        <p:nvSpPr>
          <p:cNvPr id="18435" name="AutoShape 20">
            <a:hlinkClick r:id="" action="ppaction://hlinkshowjump?jump=nextslide" highlightClick="1">
              <a:snd r:embed="rId3" name="click.wav"/>
            </a:hlinkClick>
          </p:cNvPr>
          <p:cNvSpPr>
            <a:spLocks noChangeArrowheads="1"/>
          </p:cNvSpPr>
          <p:nvPr/>
        </p:nvSpPr>
        <p:spPr bwMode="auto">
          <a:xfrm>
            <a:off x="7848600" y="3733800"/>
            <a:ext cx="762000" cy="762000"/>
          </a:xfrm>
          <a:prstGeom prst="actionButtonForwardNext">
            <a:avLst/>
          </a:prstGeom>
          <a:solidFill>
            <a:schemeClr val="accent1"/>
          </a:solidFill>
          <a:ln w="9525">
            <a:noFill/>
            <a:miter lim="800000"/>
            <a:headEnd/>
            <a:tailEnd/>
          </a:ln>
        </p:spPr>
        <p:txBody>
          <a:bodyPr wrap="none" anchor="ctr"/>
          <a:lstStyle/>
          <a:p>
            <a:endParaRPr lang="en-US"/>
          </a:p>
        </p:txBody>
      </p:sp>
      <p:sp>
        <p:nvSpPr>
          <p:cNvPr id="18436" name="Text Box 22"/>
          <p:cNvSpPr txBox="1">
            <a:spLocks noChangeArrowheads="1"/>
          </p:cNvSpPr>
          <p:nvPr/>
        </p:nvSpPr>
        <p:spPr bwMode="auto">
          <a:xfrm>
            <a:off x="228600" y="3810000"/>
            <a:ext cx="7315200" cy="822325"/>
          </a:xfrm>
          <a:prstGeom prst="rect">
            <a:avLst/>
          </a:prstGeom>
          <a:noFill/>
          <a:ln w="9525">
            <a:noFill/>
            <a:miter lim="800000"/>
            <a:headEnd/>
            <a:tailEnd/>
          </a:ln>
        </p:spPr>
        <p:txBody>
          <a:bodyPr>
            <a:spAutoFit/>
          </a:bodyPr>
          <a:lstStyle/>
          <a:p>
            <a:pPr marL="342900" indent="-342900">
              <a:spcBef>
                <a:spcPct val="50000"/>
              </a:spcBef>
              <a:buFontTx/>
              <a:buAutoNum type="arabicPeriod" startAt="4"/>
            </a:pPr>
            <a:r>
              <a:rPr lang="en-US" sz="2400" dirty="0"/>
              <a:t>What is the new requirement for vocational</a:t>
            </a:r>
            <a:br>
              <a:rPr lang="en-US" sz="2400" dirty="0"/>
            </a:br>
            <a:r>
              <a:rPr lang="en-US" sz="2400" dirty="0"/>
              <a:t>students?</a:t>
            </a:r>
          </a:p>
        </p:txBody>
      </p:sp>
      <p:pic>
        <p:nvPicPr>
          <p:cNvPr id="18437" name="Picture 31"/>
          <p:cNvPicPr>
            <a:picLocks noChangeAspect="1" noChangeArrowheads="1"/>
          </p:cNvPicPr>
          <p:nvPr/>
        </p:nvPicPr>
        <p:blipFill>
          <a:blip r:embed="rId4"/>
          <a:srcRect/>
          <a:stretch>
            <a:fillRect/>
          </a:stretch>
        </p:blipFill>
        <p:spPr bwMode="auto">
          <a:xfrm>
            <a:off x="228600" y="533400"/>
            <a:ext cx="7256463" cy="2362200"/>
          </a:xfrm>
          <a:prstGeom prst="rect">
            <a:avLst/>
          </a:prstGeom>
          <a:noFill/>
          <a:ln w="9525">
            <a:noFill/>
            <a:miter lim="800000"/>
            <a:headEnd/>
            <a:tailEnd/>
          </a:ln>
        </p:spPr>
      </p:pic>
      <p:graphicFrame>
        <p:nvGraphicFramePr>
          <p:cNvPr id="17459" name="Group 51"/>
          <p:cNvGraphicFramePr>
            <a:graphicFrameLocks noGrp="1"/>
          </p:cNvGraphicFramePr>
          <p:nvPr/>
        </p:nvGraphicFramePr>
        <p:xfrm>
          <a:off x="228600" y="4876800"/>
          <a:ext cx="8763000" cy="1280160"/>
        </p:xfrm>
        <a:graphic>
          <a:graphicData uri="http://schemas.openxmlformats.org/drawingml/2006/table">
            <a:tbl>
              <a:tblPr/>
              <a:tblGrid>
                <a:gridCol w="476250"/>
                <a:gridCol w="3586163"/>
                <a:gridCol w="477837"/>
                <a:gridCol w="4222750"/>
              </a:tblGrid>
              <a:tr h="444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hlinkClick r:id="rId5" action="ppaction://hlinksldjump">
                            <a:snd r:embed="rId3" name="click.wav"/>
                          </a:hlinkClick>
                        </a:rPr>
                        <a:t>A</a:t>
                      </a:r>
                      <a:endParaRPr kumimoji="0" lang="en-US" sz="2400" b="1"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Early registration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hlinkClick r:id="rId6" action="ppaction://hlinksldjump">
                            <a:snd r:embed="rId7" name="j0214098.wav"/>
                          </a:hlinkClick>
                        </a:rPr>
                        <a:t>C</a:t>
                      </a:r>
                      <a:endParaRPr kumimoji="0" lang="en-US"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Safety training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hlinkClick r:id="rId5" action="ppaction://hlinksldjump">
                            <a:snd r:embed="rId3" name="click.wav"/>
                          </a:hlinkClick>
                        </a:rPr>
                        <a:t>B</a:t>
                      </a:r>
                      <a:endParaRPr kumimoji="0" lang="en-US" sz="2400" b="1"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Signing the class roster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hlinkClick r:id="rId5" action="ppaction://hlinksldjump">
                            <a:snd r:embed="rId3" name="click.wav"/>
                          </a:hlinkClick>
                        </a:rPr>
                        <a:t>D</a:t>
                      </a:r>
                      <a:endParaRPr kumimoji="0" lang="en-US"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rPr>
                        <a:t>Passing the beginning-level class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 name="Slide Number Placeholder 28"/>
          <p:cNvSpPr>
            <a:spLocks noGrp="1"/>
          </p:cNvSpPr>
          <p:nvPr>
            <p:ph type="sldNum" sz="quarter" idx="11"/>
          </p:nvPr>
        </p:nvSpPr>
        <p:spPr/>
        <p:txBody>
          <a:bodyPr/>
          <a:lstStyle/>
          <a:p>
            <a:pPr>
              <a:defRPr/>
            </a:pPr>
            <a:fld id="{5572AF3B-BA04-4AD7-86DF-12620D1740BF}" type="slidenum">
              <a:rPr lang="en-US"/>
              <a:pPr>
                <a:defRPr/>
              </a:pPr>
              <a:t>7</a:t>
            </a:fld>
            <a:endParaRPr lang="en-US"/>
          </a:p>
        </p:txBody>
      </p:sp>
      <p:sp>
        <p:nvSpPr>
          <p:cNvPr id="18456" name="Footer Placeholder 29"/>
          <p:cNvSpPr>
            <a:spLocks noGrp="1"/>
          </p:cNvSpPr>
          <p:nvPr>
            <p:ph type="ftr" sz="quarter" idx="10"/>
          </p:nvPr>
        </p:nvSpPr>
        <p:spPr bwMode="auto">
          <a:noFill/>
          <a:ln>
            <a:miter lim="800000"/>
            <a:headEnd/>
            <a:tailEnd/>
          </a:ln>
        </p:spPr>
        <p:txBody>
          <a:bodyPr wrap="square" lIns="91440" tIns="45720" rIns="91440" bIns="45720" numCol="1" compatLnSpc="1">
            <a:prstTxWarp prst="textNoShape">
              <a:avLst/>
            </a:prstTxWarp>
          </a:bodyPr>
          <a:lstStyle/>
          <a:p>
            <a:r>
              <a:rPr lang="en-US" smtClean="0">
                <a:latin typeface="Arial" charset="0"/>
              </a:rPr>
              <a:t>© CASAS All rights reserved.      </a:t>
            </a:r>
          </a:p>
          <a:p>
            <a:r>
              <a:rPr lang="en-US" smtClean="0">
                <a:latin typeface="Arial" charset="0"/>
              </a:rPr>
              <a:t> Reading Level B Sample Test Items   www.casas.org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762000" y="3886200"/>
            <a:ext cx="4495800" cy="519113"/>
          </a:xfrm>
          <a:prstGeom prst="rect">
            <a:avLst/>
          </a:prstGeom>
          <a:noFill/>
          <a:ln w="9525">
            <a:noFill/>
            <a:miter lim="800000"/>
            <a:headEnd/>
            <a:tailEnd/>
          </a:ln>
        </p:spPr>
        <p:txBody>
          <a:bodyPr>
            <a:spAutoFit/>
          </a:bodyPr>
          <a:lstStyle/>
          <a:p>
            <a:pPr>
              <a:spcBef>
                <a:spcPct val="50000"/>
              </a:spcBef>
            </a:pPr>
            <a:endParaRPr lang="en-US" sz="2800"/>
          </a:p>
        </p:txBody>
      </p:sp>
      <p:graphicFrame>
        <p:nvGraphicFramePr>
          <p:cNvPr id="19487" name="Group 31"/>
          <p:cNvGraphicFramePr>
            <a:graphicFrameLocks noGrp="1"/>
          </p:cNvGraphicFramePr>
          <p:nvPr/>
        </p:nvGraphicFramePr>
        <p:xfrm>
          <a:off x="228600" y="4419600"/>
          <a:ext cx="8763000" cy="1645920"/>
        </p:xfrm>
        <a:graphic>
          <a:graphicData uri="http://schemas.openxmlformats.org/drawingml/2006/table">
            <a:tbl>
              <a:tblPr/>
              <a:tblGrid>
                <a:gridCol w="457200"/>
                <a:gridCol w="3962400"/>
                <a:gridCol w="430213"/>
                <a:gridCol w="3913187"/>
              </a:tblGrid>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hlinkClick r:id="rId3" action="ppaction://hlinksldjump">
                            <a:snd r:embed="rId4" name="j0214098.wav"/>
                          </a:hlinkClick>
                        </a:rPr>
                        <a:t>A</a:t>
                      </a:r>
                      <a:endParaRPr kumimoji="0" lang="en-US" sz="2400" b="1"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She can be with Ben after school.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hlinkClick r:id="rId5" action="ppaction://hlinksldjump">
                            <a:snd r:embed="rId6" name="click.wav"/>
                          </a:hlinkClick>
                        </a:rPr>
                        <a:t>C</a:t>
                      </a:r>
                      <a:endParaRPr kumimoji="0" lang="en-US"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She has time to attend school.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hlinkClick r:id="rId5" action="ppaction://hlinksldjump">
                            <a:snd r:embed="rId6" name="click.wav"/>
                          </a:hlinkClick>
                        </a:rPr>
                        <a:t>B</a:t>
                      </a:r>
                      <a:endParaRPr kumimoji="0" lang="en-US" sz="2400" b="1"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She likes working in a restaurant.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hlinkClick r:id="rId5" action="ppaction://hlinksldjump">
                            <a:snd r:embed="rId6" name="click.wav"/>
                          </a:hlinkClick>
                        </a:rPr>
                        <a:t>D</a:t>
                      </a:r>
                      <a:endParaRPr kumimoji="0" lang="en-US"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rPr>
                        <a:t>She is able to work full-time.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6" name="Text Box 22"/>
          <p:cNvSpPr txBox="1">
            <a:spLocks noChangeArrowheads="1"/>
          </p:cNvSpPr>
          <p:nvPr/>
        </p:nvSpPr>
        <p:spPr bwMode="auto">
          <a:xfrm>
            <a:off x="228600" y="3352800"/>
            <a:ext cx="6934200" cy="822325"/>
          </a:xfrm>
          <a:prstGeom prst="rect">
            <a:avLst/>
          </a:prstGeom>
          <a:noFill/>
          <a:ln w="9525">
            <a:noFill/>
            <a:miter lim="800000"/>
            <a:headEnd/>
            <a:tailEnd/>
          </a:ln>
        </p:spPr>
        <p:txBody>
          <a:bodyPr>
            <a:spAutoFit/>
          </a:bodyPr>
          <a:lstStyle/>
          <a:p>
            <a:pPr marL="342900" indent="-342900">
              <a:spcBef>
                <a:spcPct val="50000"/>
              </a:spcBef>
              <a:buFontTx/>
              <a:buAutoNum type="arabicPeriod" startAt="5"/>
            </a:pPr>
            <a:r>
              <a:rPr lang="en-US" sz="2400"/>
              <a:t>What does Amanda like about her work </a:t>
            </a:r>
            <a:br>
              <a:rPr lang="en-US" sz="2400"/>
            </a:br>
            <a:r>
              <a:rPr lang="en-US" sz="2400"/>
              <a:t>schedule?</a:t>
            </a:r>
          </a:p>
        </p:txBody>
      </p:sp>
      <p:sp>
        <p:nvSpPr>
          <p:cNvPr id="19477" name="AutoShape 25">
            <a:hlinkClick r:id="" action="ppaction://hlinkshowjump?jump=endshow" highlightClick="1">
              <a:snd r:embed="rId6" name="click.wav"/>
            </a:hlinkClick>
          </p:cNvPr>
          <p:cNvSpPr>
            <a:spLocks noChangeArrowheads="1"/>
          </p:cNvSpPr>
          <p:nvPr/>
        </p:nvSpPr>
        <p:spPr bwMode="auto">
          <a:xfrm>
            <a:off x="7772400" y="3581400"/>
            <a:ext cx="838200" cy="762000"/>
          </a:xfrm>
          <a:prstGeom prst="actionButtonEnd">
            <a:avLst/>
          </a:prstGeom>
          <a:solidFill>
            <a:schemeClr val="accent1"/>
          </a:solidFill>
          <a:ln w="9525">
            <a:noFill/>
            <a:miter lim="800000"/>
            <a:headEnd/>
            <a:tailEnd/>
          </a:ln>
        </p:spPr>
        <p:txBody>
          <a:bodyPr wrap="none" anchor="ctr"/>
          <a:lstStyle/>
          <a:p>
            <a:endParaRPr lang="en-US"/>
          </a:p>
        </p:txBody>
      </p:sp>
      <p:sp>
        <p:nvSpPr>
          <p:cNvPr id="29" name="Slide Number Placeholder 28"/>
          <p:cNvSpPr>
            <a:spLocks noGrp="1"/>
          </p:cNvSpPr>
          <p:nvPr>
            <p:ph type="sldNum" sz="quarter" idx="11"/>
          </p:nvPr>
        </p:nvSpPr>
        <p:spPr/>
        <p:txBody>
          <a:bodyPr/>
          <a:lstStyle/>
          <a:p>
            <a:pPr>
              <a:defRPr/>
            </a:pPr>
            <a:fld id="{8EDC28DF-AD97-4E7B-BB7F-368CFC672CC4}" type="slidenum">
              <a:rPr lang="en-US"/>
              <a:pPr>
                <a:defRPr/>
              </a:pPr>
              <a:t>8</a:t>
            </a:fld>
            <a:endParaRPr lang="en-US"/>
          </a:p>
        </p:txBody>
      </p:sp>
      <p:sp>
        <p:nvSpPr>
          <p:cNvPr id="19480" name="Footer Placeholder 29"/>
          <p:cNvSpPr>
            <a:spLocks noGrp="1"/>
          </p:cNvSpPr>
          <p:nvPr>
            <p:ph type="ftr" sz="quarter" idx="10"/>
          </p:nvPr>
        </p:nvSpPr>
        <p:spPr bwMode="auto">
          <a:noFill/>
          <a:ln>
            <a:miter lim="800000"/>
            <a:headEnd/>
            <a:tailEnd/>
          </a:ln>
        </p:spPr>
        <p:txBody>
          <a:bodyPr wrap="square" lIns="91440" tIns="45720" rIns="91440" bIns="45720" numCol="1" compatLnSpc="1">
            <a:prstTxWarp prst="textNoShape">
              <a:avLst/>
            </a:prstTxWarp>
          </a:bodyPr>
          <a:lstStyle/>
          <a:p>
            <a:r>
              <a:rPr lang="en-US" smtClean="0">
                <a:latin typeface="Arial" charset="0"/>
              </a:rPr>
              <a:t>© CASAS All rights reserved.       </a:t>
            </a:r>
          </a:p>
          <a:p>
            <a:r>
              <a:rPr lang="en-US" smtClean="0">
                <a:latin typeface="Arial" charset="0"/>
              </a:rPr>
              <a:t>Reading Level B Sample Test Items   www.casas.org   </a:t>
            </a:r>
          </a:p>
        </p:txBody>
      </p:sp>
      <p:sp>
        <p:nvSpPr>
          <p:cNvPr id="19481" name="Rectangle 25"/>
          <p:cNvSpPr>
            <a:spLocks noChangeArrowheads="1"/>
          </p:cNvSpPr>
          <p:nvPr/>
        </p:nvSpPr>
        <p:spPr bwMode="auto">
          <a:xfrm>
            <a:off x="533400" y="609600"/>
            <a:ext cx="7848600" cy="2554545"/>
          </a:xfrm>
          <a:prstGeom prst="rect">
            <a:avLst/>
          </a:prstGeom>
          <a:solidFill>
            <a:schemeClr val="bg1"/>
          </a:solidFill>
          <a:ln w="9525">
            <a:solidFill>
              <a:schemeClr val="bg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rPr>
              <a:t>Jason and Amanda are married and have a 7-year-old son named Ben. Jason works as a cook in a restaurant full-time during the day. Amanda has a part-time job five days a week as a cashier. Amanda begins work at 8:00 in the morning and finishes at 2:30 in the afternoon. On the way home from work, she picks Ben up from school. She likes her schedule because she is able to work and still be home with Ben after school. In the future she would like to work full-time but wants to wait until Ben is older. </a:t>
            </a:r>
            <a:endParaRPr kumimoji="0" lang="en-US" sz="20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0482" name="WordArt 6"/>
          <p:cNvSpPr>
            <a:spLocks noChangeArrowheads="1" noChangeShapeType="1" noTextEdit="1"/>
          </p:cNvSpPr>
          <p:nvPr/>
        </p:nvSpPr>
        <p:spPr bwMode="auto">
          <a:xfrm>
            <a:off x="1676400" y="2133600"/>
            <a:ext cx="6172200" cy="2895600"/>
          </a:xfrm>
          <a:prstGeom prst="rect">
            <a:avLst/>
          </a:prstGeom>
        </p:spPr>
        <p:txBody>
          <a:bodyPr wrap="none" fromWordArt="1">
            <a:prstTxWarp prst="textDeflate">
              <a:avLst>
                <a:gd name="adj" fmla="val 26227"/>
              </a:avLst>
            </a:prstTxWarp>
          </a:bodyPr>
          <a:lstStyle/>
          <a:p>
            <a:pPr algn="ctr"/>
            <a:r>
              <a:rPr lang="en-US" sz="3600" kern="10">
                <a:ln w="31750">
                  <a:solidFill>
                    <a:schemeClr val="accent2"/>
                  </a:solidFill>
                  <a:round/>
                  <a:headEnd/>
                  <a:tailEnd/>
                </a:ln>
                <a:solidFill>
                  <a:schemeClr val="accent1"/>
                </a:solidFill>
                <a:latin typeface="Impact"/>
              </a:rPr>
              <a:t>CORRECT!</a:t>
            </a:r>
          </a:p>
        </p:txBody>
      </p:sp>
      <p:sp>
        <p:nvSpPr>
          <p:cNvPr id="20483" name="AutoShape 7">
            <a:hlinkClick r:id="" action="ppaction://hlinkshowjump?jump=lastslideviewed" highlightClick="1">
              <a:snd r:embed="rId3" name="click.wav"/>
            </a:hlinkClick>
          </p:cNvPr>
          <p:cNvSpPr>
            <a:spLocks noChangeArrowheads="1"/>
          </p:cNvSpPr>
          <p:nvPr/>
        </p:nvSpPr>
        <p:spPr bwMode="auto">
          <a:xfrm>
            <a:off x="7315200" y="5410200"/>
            <a:ext cx="838200" cy="838200"/>
          </a:xfrm>
          <a:prstGeom prst="actionButtonReturn">
            <a:avLst/>
          </a:prstGeom>
          <a:solidFill>
            <a:schemeClr val="accent1"/>
          </a:solidFill>
          <a:ln w="9525">
            <a:noFill/>
            <a:miter lim="800000"/>
            <a:headEnd/>
            <a:tailEnd/>
          </a:ln>
        </p:spPr>
        <p:txBody>
          <a:bodyPr wrap="none" anchor="ctr"/>
          <a:lstStyle/>
          <a:p>
            <a:endParaRPr lang="en-US"/>
          </a:p>
        </p:txBody>
      </p:sp>
      <p:sp>
        <p:nvSpPr>
          <p:cNvPr id="11" name="Rectangle 10"/>
          <p:cNvSpPr/>
          <p:nvPr/>
        </p:nvSpPr>
        <p:spPr>
          <a:xfrm>
            <a:off x="2286000" y="1447800"/>
            <a:ext cx="5029200" cy="923330"/>
          </a:xfrm>
          <a:prstGeom prst="rect">
            <a:avLst/>
          </a:prstGeom>
        </p:spPr>
        <p:txBody>
          <a:bodyPr>
            <a:spAutoFit/>
          </a:bodyPr>
          <a:lstStyle/>
          <a:p>
            <a:pPr algn="ctr">
              <a:defRPr/>
            </a:pPr>
            <a:r>
              <a:rPr lang="en-US" sz="54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a:cs typeface="+mn-cs"/>
              </a:rPr>
              <a:t>Yes – you are</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n-cs"/>
            </a:endParaRPr>
          </a:p>
        </p:txBody>
      </p:sp>
    </p:spTree>
  </p:cSld>
  <p:clrMapOvr>
    <a:masterClrMapping/>
  </p:clrMapOvr>
  <p:transition spd="slow" advClick="0"/>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6">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F7B615"/>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985</TotalTime>
  <Words>541</Words>
  <Application>Microsoft Office PowerPoint</Application>
  <PresentationFormat>On-screen Show (4:3)</PresentationFormat>
  <Paragraphs>108</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Median</vt:lpstr>
      <vt:lpstr>CASAS Reading Sample Test Items Level B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CASA Reading</dc:title>
  <dc:creator>Cindi Badia</dc:creator>
  <cp:lastModifiedBy>Sellick, Melaina</cp:lastModifiedBy>
  <cp:revision>137</cp:revision>
  <dcterms:created xsi:type="dcterms:W3CDTF">2008-04-07T18:24:33Z</dcterms:created>
  <dcterms:modified xsi:type="dcterms:W3CDTF">2013-11-21T17:18:03Z</dcterms:modified>
</cp:coreProperties>
</file>