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59" r:id="rId3"/>
    <p:sldId id="260" r:id="rId4"/>
    <p:sldId id="276" r:id="rId5"/>
    <p:sldId id="265" r:id="rId6"/>
    <p:sldId id="273" r:id="rId7"/>
    <p:sldId id="262" r:id="rId8"/>
    <p:sldId id="279" r:id="rId9"/>
    <p:sldId id="272" r:id="rId10"/>
    <p:sldId id="264" r:id="rId11"/>
    <p:sldId id="266" r:id="rId12"/>
    <p:sldId id="267" r:id="rId13"/>
    <p:sldId id="274" r:id="rId14"/>
    <p:sldId id="277" r:id="rId15"/>
    <p:sldId id="268" r:id="rId16"/>
    <p:sldId id="261" r:id="rId17"/>
    <p:sldId id="271" r:id="rId18"/>
    <p:sldId id="275" r:id="rId19"/>
    <p:sldId id="278" r:id="rId20"/>
    <p:sldId id="270" r:id="rId2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3E098565-88F8-4941-9846-5BD75808F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8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DE144415-1C9B-4072-972A-2316F824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6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44415-1C9B-4072-972A-2316F8241D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25C05-5F79-4F38-8E45-1E39588158A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5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25C05-5F79-4F38-8E45-1E39588158A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5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46358-19B1-4167-A3EB-31A279BCE11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544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BF493-B6FE-4376-B5DE-9B6D0E63AAE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504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E0CDD-53EB-4619-8477-99ACBB8684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48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936B-FE3B-4FFF-B1D8-87F5042096E4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417F-DE39-4BB5-9313-9639A5E38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cc.ct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afsa.ed.gov/" TargetMode="External"/><Relationship Id="rId5" Type="http://schemas.openxmlformats.org/officeDocument/2006/relationships/hyperlink" Target="http://www.fafsa.ed.gov/" TargetMode="External"/><Relationship Id="rId4" Type="http://schemas.openxmlformats.org/officeDocument/2006/relationships/hyperlink" Target="http://www.fafsa.ed.gov/index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cc.ctc.edu/admissions/funding/scholarshi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://www.thewashboard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scc.ctc.edu/programs" TargetMode="External"/><Relationship Id="rId2" Type="http://schemas.openxmlformats.org/officeDocument/2006/relationships/hyperlink" Target="mailto:thuffines@spscc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davis@spscc.edu" TargetMode="External"/><Relationship Id="rId2" Type="http://schemas.openxmlformats.org/officeDocument/2006/relationships/hyperlink" Target="http://www.spscc.ctc.edu/admissions/funding/veteran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pscc.ctc.edu/programs" TargetMode="External"/><Relationship Id="rId4" Type="http://schemas.openxmlformats.org/officeDocument/2006/relationships/hyperlink" Target="mailto:cwinstead@spsc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holley@spscc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setgrad.org/WASF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/>
              <a:t>Financial Aid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/>
          </a:p>
          <a:p>
            <a:pPr algn="ctr"/>
            <a:r>
              <a:rPr lang="en-US" sz="5400" dirty="0" smtClean="0"/>
              <a:t>What is it?</a:t>
            </a:r>
          </a:p>
          <a:p>
            <a:pPr algn="ctr"/>
            <a:r>
              <a:rPr lang="en-US" sz="5400" dirty="0" smtClean="0"/>
              <a:t>How to apply?</a:t>
            </a:r>
          </a:p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  <p:pic>
        <p:nvPicPr>
          <p:cNvPr id="4" name="Picture 2" descr="South Puget Sound Community Colle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0648"/>
            <a:ext cx="7534275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8288"/>
            <a:ext cx="8458200" cy="6731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Application Process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382000" cy="5257800"/>
          </a:xfrm>
          <a:solidFill>
            <a:srgbClr val="FFFFFF"/>
          </a:solidFill>
          <a:ln>
            <a:solidFill>
              <a:srgbClr val="4D4D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Complete an SPSCC admissions form (paper or online)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Complete and submit </a:t>
            </a:r>
            <a:r>
              <a:rPr lang="en-US" sz="2800" dirty="0" smtClean="0">
                <a:solidFill>
                  <a:srgbClr val="FF0000"/>
                </a:solidFill>
              </a:rPr>
              <a:t>FAFSA (or WASFA)</a:t>
            </a:r>
            <a:r>
              <a:rPr lang="en-US" sz="2800" dirty="0" smtClean="0"/>
              <a:t> before priority deadline.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dirty="0" smtClean="0"/>
              <a:t>Complete and submit SPSCC </a:t>
            </a:r>
            <a:r>
              <a:rPr lang="en-US" sz="2800" dirty="0">
                <a:solidFill>
                  <a:srgbClr val="FF0000"/>
                </a:solidFill>
              </a:rPr>
              <a:t>Data </a:t>
            </a:r>
            <a:r>
              <a:rPr lang="en-US" sz="2800" dirty="0" smtClean="0">
                <a:solidFill>
                  <a:srgbClr val="FF0000"/>
                </a:solidFill>
              </a:rPr>
              <a:t>Sheet </a:t>
            </a:r>
            <a:r>
              <a:rPr lang="en-US" sz="2800" dirty="0" smtClean="0"/>
              <a:t>before </a:t>
            </a:r>
            <a:r>
              <a:rPr lang="en-US" sz="2800" dirty="0"/>
              <a:t>priority </a:t>
            </a:r>
            <a:r>
              <a:rPr lang="en-US" sz="2800" dirty="0" smtClean="0"/>
              <a:t>deadline.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sz="2800" dirty="0" smtClean="0"/>
              <a:t>Submit </a:t>
            </a:r>
            <a:r>
              <a:rPr lang="en-US" sz="2800" dirty="0" smtClean="0">
                <a:solidFill>
                  <a:srgbClr val="FF0000"/>
                </a:solidFill>
              </a:rPr>
              <a:t>requested verification materials </a:t>
            </a:r>
            <a:r>
              <a:rPr lang="en-US" sz="2800" dirty="0" smtClean="0"/>
              <a:t>– such as, GED test record, copy of Social Security card,</a:t>
            </a:r>
            <a:br>
              <a:rPr lang="en-US" sz="2800" dirty="0" smtClean="0"/>
            </a:br>
            <a:r>
              <a:rPr lang="en-US" sz="2800" dirty="0" smtClean="0"/>
              <a:t>tax transcripts, etc.</a:t>
            </a:r>
          </a:p>
          <a:p>
            <a:pPr marL="793750" lvl="1" indent="-336550" eaLnBrk="1" hangingPunct="1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Most aid is on “first-come, first-served”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basis.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    </a:t>
            </a:r>
          </a:p>
          <a:p>
            <a:pPr marL="793750" lvl="1" indent="-336550" eaLnBrk="1" hangingPunct="1">
              <a:lnSpc>
                <a:spcPct val="80000"/>
              </a:lnSpc>
              <a:spcBef>
                <a:spcPct val="40000"/>
              </a:spcBef>
              <a:buNone/>
              <a:defRPr/>
            </a:pPr>
            <a:endParaRPr lang="en-US" sz="2400" dirty="0" smtClean="0"/>
          </a:p>
        </p:txBody>
      </p:sp>
      <p:pic>
        <p:nvPicPr>
          <p:cNvPr id="8195" name="Picture 3" descr="C:\Documents and Settings\kchaput\Local Settings\Temporary Internet Files\Content.IE5\TGV383OP\MC9003542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15905" cy="24821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430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FAFSA on the Web</a:t>
            </a:r>
          </a:p>
        </p:txBody>
      </p:sp>
      <p:pic>
        <p:nvPicPr>
          <p:cNvPr id="2150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931150" cy="1295400"/>
          </a:xfrm>
          <a:noFill/>
          <a:ln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5525" y="1435100"/>
            <a:ext cx="1876425" cy="952500"/>
            <a:chOff x="0" y="0"/>
            <a:chExt cx="2955" cy="1500"/>
          </a:xfrm>
        </p:grpSpPr>
        <p:sp>
          <p:nvSpPr>
            <p:cNvPr id="21512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30" y="0"/>
              <a:ext cx="2925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5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" cy="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381000" y="1524000"/>
            <a:ext cx="80010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0988" indent="-280988">
              <a:spcBef>
                <a:spcPct val="30000"/>
              </a:spcBef>
              <a:buFontTx/>
              <a:buChar char="•"/>
            </a:pPr>
            <a:endParaRPr lang="en-US" sz="3200" b="0">
              <a:solidFill>
                <a:schemeClr val="tx1"/>
              </a:solidFill>
            </a:endParaRPr>
          </a:p>
          <a:p>
            <a:pPr marL="280988" indent="-280988">
              <a:spcBef>
                <a:spcPct val="30000"/>
              </a:spcBef>
              <a:buFontTx/>
              <a:buChar char="•"/>
            </a:pPr>
            <a:endParaRPr lang="en-US" sz="3200" b="0">
              <a:solidFill>
                <a:schemeClr val="tx1"/>
              </a:solidFill>
            </a:endParaRPr>
          </a:p>
          <a:p>
            <a:pPr marL="280988" indent="-280988">
              <a:spcBef>
                <a:spcPct val="30000"/>
              </a:spcBef>
            </a:pPr>
            <a:endParaRPr lang="en-US" sz="3200" b="0">
              <a:solidFill>
                <a:schemeClr val="tx1"/>
              </a:solidFill>
            </a:endParaRPr>
          </a:p>
          <a:p>
            <a:pPr marL="280988" indent="-280988">
              <a:spcBef>
                <a:spcPct val="30000"/>
              </a:spcBef>
            </a:pPr>
            <a:endParaRPr lang="en-US" sz="3200" b="0">
              <a:solidFill>
                <a:schemeClr val="tx1"/>
              </a:solidFill>
            </a:endParaRPr>
          </a:p>
          <a:p>
            <a:pPr marL="280988" indent="-280988">
              <a:spcBef>
                <a:spcPct val="30000"/>
              </a:spcBef>
            </a:pP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auto">
          <a:xfrm>
            <a:off x="381000" y="3352800"/>
            <a:ext cx="8458200" cy="2819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Web </a:t>
            </a:r>
            <a:r>
              <a:rPr lang="en-US" sz="2800" b="0" dirty="0">
                <a:solidFill>
                  <a:schemeClr val="tx1"/>
                </a:solidFill>
              </a:rPr>
              <a:t>site: </a:t>
            </a:r>
            <a:r>
              <a:rPr lang="en-US" sz="2800" dirty="0">
                <a:hlinkClick r:id="rId6"/>
              </a:rPr>
              <a:t>https://fafsa.ed.gov</a:t>
            </a:r>
            <a:r>
              <a:rPr lang="en-US" sz="2800" dirty="0" smtClean="0">
                <a:hlinkClick r:id="rId6"/>
              </a:rPr>
              <a:t>/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FontTx/>
              <a:buChar char="•"/>
            </a:pPr>
            <a:r>
              <a:rPr lang="en-US" sz="2800" b="0" u="sng" dirty="0" smtClean="0">
                <a:solidFill>
                  <a:schemeClr val="tx1"/>
                </a:solidFill>
              </a:rPr>
              <a:t>FAFSA </a:t>
            </a:r>
            <a:r>
              <a:rPr lang="en-US" sz="2800" b="0" u="sng" dirty="0">
                <a:solidFill>
                  <a:schemeClr val="tx1"/>
                </a:solidFill>
              </a:rPr>
              <a:t>on the Web Worksheet</a:t>
            </a:r>
            <a:r>
              <a:rPr lang="en-US" sz="2800" b="0" u="sng" dirty="0" smtClean="0">
                <a:solidFill>
                  <a:schemeClr val="tx1"/>
                </a:solidFill>
              </a:rPr>
              <a:t>:  Use Search box to find.</a:t>
            </a:r>
            <a:endParaRPr lang="en-US" sz="2800" b="0" u="sng" dirty="0">
              <a:solidFill>
                <a:schemeClr val="tx1"/>
              </a:solidFill>
            </a:endParaRPr>
          </a:p>
          <a:p>
            <a:pPr marL="682625" lvl="1" indent="-341313">
              <a:lnSpc>
                <a:spcPct val="90000"/>
              </a:lnSpc>
              <a:spcBef>
                <a:spcPct val="25000"/>
              </a:spcBef>
              <a:buFontTx/>
              <a:buChar char="–"/>
            </a:pPr>
            <a:r>
              <a:rPr lang="en-US" sz="2600" b="0" dirty="0">
                <a:solidFill>
                  <a:schemeClr val="tx1"/>
                </a:solidFill>
              </a:rPr>
              <a:t>Used as worksheet for on-line entry</a:t>
            </a:r>
            <a:endParaRPr lang="en-US" sz="2600" b="0" baseline="30000" dirty="0">
              <a:solidFill>
                <a:schemeClr val="tx1"/>
              </a:solidFill>
            </a:endParaRPr>
          </a:p>
          <a:p>
            <a:pPr marL="682625" lvl="1" indent="-341313">
              <a:lnSpc>
                <a:spcPct val="90000"/>
              </a:lnSpc>
              <a:spcBef>
                <a:spcPct val="25000"/>
              </a:spcBef>
              <a:buFontTx/>
              <a:buChar char="–"/>
            </a:pPr>
            <a:r>
              <a:rPr lang="en-US" sz="2600" b="0" dirty="0">
                <a:solidFill>
                  <a:schemeClr val="tx1"/>
                </a:solidFill>
              </a:rPr>
              <a:t>Questions follow order of FAFSA on the Web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/>
            </a:pPr>
            <a:endParaRPr lang="en-US" sz="3600" b="0" kern="0" dirty="0">
              <a:solidFill>
                <a:srgbClr val="3333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FAFSA on the Web Homepage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:\Documents and Settings\csoltis\Local Settings\Temporary Internet Files\Content.Word\New Pictur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9161" y="1600200"/>
            <a:ext cx="4845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143000" y="3581400"/>
            <a:ext cx="1981200" cy="1295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FAFSA APPLICATION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Gather </a:t>
            </a:r>
            <a:r>
              <a:rPr lang="en-US" b="1" dirty="0" smtClean="0"/>
              <a:t>previous year’s income tax return </a:t>
            </a:r>
            <a:r>
              <a:rPr lang="en-US" dirty="0" smtClean="0"/>
              <a:t>or end of year income information.</a:t>
            </a:r>
          </a:p>
          <a:p>
            <a:r>
              <a:rPr lang="en-US" dirty="0" smtClean="0"/>
              <a:t>If you are </a:t>
            </a:r>
            <a:r>
              <a:rPr lang="en-US" b="1" dirty="0" smtClean="0"/>
              <a:t>under the age of 24</a:t>
            </a:r>
            <a:r>
              <a:rPr lang="en-US" dirty="0" smtClean="0"/>
              <a:t>, you also need your parent(s) income information.</a:t>
            </a:r>
          </a:p>
          <a:p>
            <a:r>
              <a:rPr lang="en-US" dirty="0" smtClean="0"/>
              <a:t>Fill out </a:t>
            </a:r>
            <a:r>
              <a:rPr lang="en-US" b="1" dirty="0" smtClean="0"/>
              <a:t>FAFSA worksheet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Apply for a PIN</a:t>
            </a:r>
            <a:r>
              <a:rPr lang="en-US" dirty="0" smtClean="0"/>
              <a:t>:  This how you </a:t>
            </a:r>
            <a:br>
              <a:rPr lang="en-US" dirty="0" smtClean="0"/>
            </a:br>
            <a:r>
              <a:rPr lang="en-US" dirty="0" smtClean="0"/>
              <a:t>“sign” your FAFSA application.</a:t>
            </a:r>
          </a:p>
          <a:p>
            <a:r>
              <a:rPr lang="en-US" dirty="0" smtClean="0"/>
              <a:t>You will also </a:t>
            </a:r>
            <a:r>
              <a:rPr lang="en-US" b="1" dirty="0" smtClean="0"/>
              <a:t>create a password.  </a:t>
            </a:r>
          </a:p>
          <a:p>
            <a:r>
              <a:rPr lang="en-US" b="1" dirty="0" smtClean="0"/>
              <a:t>Keep track of this information!</a:t>
            </a:r>
          </a:p>
          <a:p>
            <a:endParaRPr lang="en-US" dirty="0"/>
          </a:p>
        </p:txBody>
      </p:sp>
      <p:pic>
        <p:nvPicPr>
          <p:cNvPr id="1026" name="Picture 2" descr="C:\Users\AHOLLEY\AppData\Local\Microsoft\Windows\Temporary Internet Files\Content.IE5\TA2D97ZQ\MC9001516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291">
            <a:off x="6280632" y="3497795"/>
            <a:ext cx="2667000" cy="24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FAFSA on the Web Homepage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:\Documents and Settings\csoltis\Local Settings\Temporary Internet Files\Content.Word\New Pictur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2961" y="1600200"/>
            <a:ext cx="48456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747655" y="1828800"/>
            <a:ext cx="7620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495800" y="1988127"/>
            <a:ext cx="2971800" cy="28575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1752600"/>
            <a:ext cx="1447800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on “Pin Site” to apply for a pin.</a:t>
            </a:r>
          </a:p>
          <a:p>
            <a:endParaRPr lang="en-US" dirty="0"/>
          </a:p>
          <a:p>
            <a:r>
              <a:rPr lang="en-US" b="1" dirty="0" smtClean="0"/>
              <a:t>Make sure you remember your pin.  </a:t>
            </a:r>
            <a:r>
              <a:rPr lang="en-US" dirty="0" smtClean="0"/>
              <a:t>If you use a parent’s information, he or she will need to apply for a pin too.</a:t>
            </a:r>
          </a:p>
        </p:txBody>
      </p:sp>
    </p:spTree>
    <p:extLst>
      <p:ext uri="{BB962C8B-B14F-4D97-AF65-F5344CB8AC3E}">
        <p14:creationId xmlns:p14="http://schemas.microsoft.com/office/powerpoint/2010/main" val="288017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3573" r="39752" b="20769"/>
          <a:stretch>
            <a:fillRect/>
          </a:stretch>
        </p:blipFill>
        <p:spPr bwMode="auto">
          <a:xfrm>
            <a:off x="1143000" y="457200"/>
            <a:ext cx="69199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Opportunity Grant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4001"/>
            <a:ext cx="8305800" cy="5016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Money for low-income students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For Washington </a:t>
            </a:r>
            <a:r>
              <a:rPr lang="en-US" sz="2800" dirty="0" smtClean="0"/>
              <a:t>residents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First step is to fill out a current FAFSA or WASFA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/>
              <a:t>For academic pathways that include:</a:t>
            </a:r>
            <a:br>
              <a:rPr lang="en-US" sz="2800" dirty="0"/>
            </a:br>
            <a:r>
              <a:rPr lang="en-US" sz="2800" dirty="0" smtClean="0"/>
              <a:t>		</a:t>
            </a:r>
            <a:r>
              <a:rPr lang="en-US" sz="2400" dirty="0" smtClean="0"/>
              <a:t>Accounting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		Automotive</a:t>
            </a:r>
          </a:p>
          <a:p>
            <a:pPr>
              <a:defRPr/>
            </a:pPr>
            <a:r>
              <a:rPr lang="en-US" sz="2400" dirty="0"/>
              <a:t>		Early Childhood Education </a:t>
            </a:r>
          </a:p>
          <a:p>
            <a:pPr>
              <a:defRPr/>
            </a:pPr>
            <a:r>
              <a:rPr lang="en-US" sz="2400" dirty="0"/>
              <a:t>		Certified Nursing Assistant</a:t>
            </a:r>
          </a:p>
          <a:p>
            <a:pPr>
              <a:defRPr/>
            </a:pPr>
            <a:r>
              <a:rPr lang="en-US" sz="2400" dirty="0"/>
              <a:t>		Medical Assisting</a:t>
            </a:r>
          </a:p>
          <a:p>
            <a:pPr>
              <a:defRPr/>
            </a:pPr>
            <a:r>
              <a:rPr lang="en-US" sz="2400" dirty="0"/>
              <a:t>		Office Administration</a:t>
            </a:r>
          </a:p>
          <a:p>
            <a:pPr>
              <a:defRPr/>
            </a:pPr>
            <a:r>
              <a:rPr lang="en-US" sz="2400" dirty="0"/>
              <a:t>		Welding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5060" name="Picture 2" descr="C:\Users\AHOLLEY\AppData\Local\Microsoft\Windows\Temporary Internet Files\Content.IE5\PSAX8C2T\MC90044040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52800"/>
            <a:ext cx="2909455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8288"/>
            <a:ext cx="8458200" cy="6731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Scholarship Search Options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458200" cy="533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College Foundation Scholarship</a:t>
            </a:r>
          </a:p>
          <a:p>
            <a:pPr lvl="1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z="2000" dirty="0" smtClean="0"/>
              <a:t>Applications available in March- due mid-April</a:t>
            </a:r>
          </a:p>
          <a:p>
            <a:pPr lvl="1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z="2000" dirty="0" smtClean="0"/>
              <a:t>One application to be considered for all scholarships</a:t>
            </a:r>
          </a:p>
          <a:p>
            <a:pPr lvl="2">
              <a:defRPr/>
            </a:pPr>
            <a:r>
              <a:rPr lang="en-US" sz="1900" dirty="0" smtClean="0"/>
              <a:t>One </a:t>
            </a:r>
            <a:r>
              <a:rPr lang="en-US" sz="1900" dirty="0"/>
              <a:t>page letter from you explaining why you should get </a:t>
            </a:r>
            <a:r>
              <a:rPr lang="en-US" sz="1900" dirty="0" smtClean="0"/>
              <a:t>money</a:t>
            </a:r>
            <a:endParaRPr lang="en-US" sz="1900" dirty="0"/>
          </a:p>
          <a:p>
            <a:pPr lvl="2">
              <a:defRPr/>
            </a:pPr>
            <a:r>
              <a:rPr lang="en-US" sz="1900" dirty="0"/>
              <a:t>2 Letters of Recommendation from other people explaining why you should get money</a:t>
            </a:r>
            <a:endParaRPr lang="en-US" sz="1700" dirty="0" smtClean="0"/>
          </a:p>
          <a:p>
            <a:pPr lvl="1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z="2000" dirty="0" smtClean="0"/>
              <a:t>Visit the Writing Center for writing assistance.</a:t>
            </a:r>
          </a:p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n-US" dirty="0" smtClean="0"/>
              <a:t>SPSCC </a:t>
            </a:r>
            <a:r>
              <a:rPr lang="en-US" dirty="0"/>
              <a:t>Scholarship Information on the web</a:t>
            </a:r>
            <a:br>
              <a:rPr lang="en-US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www.spscc.ctc.edu/admissions/funding/scholarships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Washington Scholarship Coalition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           </a:t>
            </a:r>
            <a:r>
              <a:rPr lang="en-US" dirty="0" smtClean="0">
                <a:hlinkClick r:id="rId4"/>
              </a:rPr>
              <a:t>www.TheWashBoard.org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4338" name="Picture 2" descr="C:\Documents and Settings\kchaput\Local Settings\Temporary Internet Files\Content.IE5\FOXEB0XE\MC9004398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90600"/>
            <a:ext cx="2544708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Other Sources of $$$$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4200" b="1" dirty="0" smtClean="0"/>
              <a:t>Work First Tuition Assistance </a:t>
            </a:r>
            <a:r>
              <a:rPr lang="en-US" sz="4200" dirty="0" smtClean="0"/>
              <a:t>(must qualify for TANF-- Temporary Aid to Needy Families) through DSHS.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4200" b="1" dirty="0" smtClean="0"/>
              <a:t>BFET</a:t>
            </a:r>
            <a:r>
              <a:rPr lang="en-US" sz="4200" dirty="0" smtClean="0"/>
              <a:t> (Basic Food Employment &amp; Training Program) for students who </a:t>
            </a:r>
          </a:p>
          <a:p>
            <a:pPr lvl="1"/>
            <a:r>
              <a:rPr lang="en-US" sz="3800" dirty="0" smtClean="0"/>
              <a:t>qualify for DSHS Basic Food Assistance, </a:t>
            </a:r>
          </a:p>
          <a:p>
            <a:pPr lvl="1"/>
            <a:r>
              <a:rPr lang="en-US" sz="3800" dirty="0" smtClean="0"/>
              <a:t>who are not on TANF, </a:t>
            </a:r>
          </a:p>
          <a:p>
            <a:pPr lvl="1"/>
            <a:r>
              <a:rPr lang="en-US" sz="3800" dirty="0"/>
              <a:t>and </a:t>
            </a:r>
            <a:r>
              <a:rPr lang="en-US" sz="3800" dirty="0" smtClean="0"/>
              <a:t>who are enrolled in 6 or more credits in an eligible program.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3800" dirty="0"/>
              <a:t>	</a:t>
            </a:r>
            <a:endParaRPr lang="en-US" sz="4200" dirty="0" smtClean="0"/>
          </a:p>
          <a:p>
            <a:pPr marL="0" indent="0" algn="ctr">
              <a:buNone/>
            </a:pPr>
            <a:r>
              <a:rPr lang="en-US" sz="4200" dirty="0" smtClean="0"/>
              <a:t>Contact: Tonya Huffines  </a:t>
            </a:r>
            <a:r>
              <a:rPr lang="en-US" sz="4200" dirty="0" smtClean="0">
                <a:hlinkClick r:id="rId2"/>
              </a:rPr>
              <a:t>thuffines@spscc.edu</a:t>
            </a:r>
            <a:r>
              <a:rPr lang="en-US" sz="4200" dirty="0" smtClean="0"/>
              <a:t>  360-596-5401,  Bldg. 22-222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0" indent="0" algn="ctr">
              <a:buNone/>
            </a:pPr>
            <a:r>
              <a:rPr lang="en-US" sz="3800" dirty="0"/>
              <a:t>Visit </a:t>
            </a:r>
            <a:r>
              <a:rPr lang="en-US" sz="3800" b="1" dirty="0">
                <a:hlinkClick r:id="rId3"/>
              </a:rPr>
              <a:t>http://</a:t>
            </a:r>
            <a:r>
              <a:rPr lang="en-US" sz="3800" b="1" dirty="0" smtClean="0">
                <a:hlinkClick r:id="rId3"/>
              </a:rPr>
              <a:t>www.spscc.ctc.edu/programs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 smtClean="0"/>
          </a:p>
          <a:p>
            <a:pPr marL="0" indent="0" algn="ctr">
              <a:buNone/>
            </a:pPr>
            <a:r>
              <a:rPr lang="en-US" sz="3800" dirty="0" smtClean="0"/>
              <a:t>Or ask for more information in the student “one stop shop” upstairs in building 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Other Sources of $$$$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/>
              <a:t>Veterans' Education </a:t>
            </a:r>
            <a:r>
              <a:rPr lang="en-US" sz="3600" b="1" dirty="0" smtClean="0"/>
              <a:t>Benefits</a:t>
            </a:r>
            <a:br>
              <a:rPr lang="en-US" sz="3600" b="1" dirty="0" smtClean="0"/>
            </a:b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>
                <a:hlinkClick r:id="rId2"/>
              </a:rPr>
              <a:t>http</a:t>
            </a:r>
            <a:r>
              <a:rPr lang="en-US" sz="3600" b="1" dirty="0">
                <a:hlinkClick r:id="rId2"/>
              </a:rPr>
              <a:t>://</a:t>
            </a:r>
            <a:r>
              <a:rPr lang="en-US" sz="3600" b="1" dirty="0" smtClean="0">
                <a:hlinkClick r:id="rId2"/>
              </a:rPr>
              <a:t>www.spscc.ctc.edu/admissions/funding/veterans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  <a:p>
            <a:pPr marL="0" indent="0" algn="ctr">
              <a:buNone/>
            </a:pPr>
            <a:r>
              <a:rPr lang="en-US" sz="3600" dirty="0" smtClean="0"/>
              <a:t>Contact</a:t>
            </a:r>
            <a:r>
              <a:rPr lang="en-US" sz="3600" dirty="0"/>
              <a:t>: </a:t>
            </a:r>
            <a:r>
              <a:rPr lang="en-US" sz="3600" dirty="0" smtClean="0"/>
              <a:t>Mary Davis </a:t>
            </a:r>
            <a:r>
              <a:rPr lang="en-US" sz="3600" dirty="0" smtClean="0">
                <a:hlinkClick r:id="rId3"/>
              </a:rPr>
              <a:t>mdavis@spscc.edu</a:t>
            </a:r>
            <a:r>
              <a:rPr lang="en-US" sz="3600" dirty="0"/>
              <a:t> (360) 596-5242 </a:t>
            </a:r>
            <a:r>
              <a:rPr lang="en-US" sz="3600" dirty="0" smtClean="0"/>
              <a:t>, </a:t>
            </a:r>
            <a:r>
              <a:rPr lang="en-US" sz="3600" dirty="0"/>
              <a:t>Bldg. </a:t>
            </a:r>
            <a:r>
              <a:rPr lang="en-US" sz="3600" dirty="0" smtClean="0"/>
              <a:t>22-236</a:t>
            </a:r>
            <a:endParaRPr lang="en-US" sz="3600" b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3600" b="1" dirty="0" smtClean="0"/>
              <a:t>Worker Retraining </a:t>
            </a:r>
            <a:r>
              <a:rPr lang="en-US" sz="3600" dirty="0" smtClean="0"/>
              <a:t>(must be unemployed and be receiving unemployment benefits</a:t>
            </a:r>
            <a:r>
              <a:rPr lang="en-US" sz="3600" dirty="0"/>
              <a:t> </a:t>
            </a:r>
            <a:r>
              <a:rPr lang="en-US" sz="3600" dirty="0" smtClean="0"/>
              <a:t>or have run out of benefits within the last 24 months.)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Contact</a:t>
            </a:r>
            <a:r>
              <a:rPr lang="en-US" sz="3600" dirty="0"/>
              <a:t>: </a:t>
            </a:r>
            <a:r>
              <a:rPr lang="en-US" sz="3600" dirty="0" smtClean="0"/>
              <a:t>Christina Winstead </a:t>
            </a:r>
            <a:r>
              <a:rPr lang="en-US" sz="3600" dirty="0" smtClean="0">
                <a:hlinkClick r:id="rId4"/>
              </a:rPr>
              <a:t>cwinstead@spscc.edu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</a:t>
            </a:r>
            <a:r>
              <a:rPr lang="en-US" sz="3600" dirty="0"/>
              <a:t>360) </a:t>
            </a:r>
            <a:r>
              <a:rPr lang="en-US" sz="3600" dirty="0" smtClean="0"/>
              <a:t>596-5446,    Bldg</a:t>
            </a:r>
            <a:r>
              <a:rPr lang="en-US" sz="3600" dirty="0"/>
              <a:t>. </a:t>
            </a:r>
            <a:r>
              <a:rPr lang="en-US" sz="3600" dirty="0" smtClean="0"/>
              <a:t>22-220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400" dirty="0"/>
              <a:t>Visit </a:t>
            </a:r>
            <a:r>
              <a:rPr lang="en-US" sz="3400" b="1" dirty="0">
                <a:hlinkClick r:id="rId5"/>
              </a:rPr>
              <a:t>http://</a:t>
            </a:r>
            <a:r>
              <a:rPr lang="en-US" sz="3400" b="1" dirty="0" smtClean="0">
                <a:hlinkClick r:id="rId5"/>
              </a:rPr>
              <a:t>www.spscc.ctc.edu/programs</a:t>
            </a:r>
            <a:r>
              <a:rPr lang="en-US" sz="3400" dirty="0" smtClean="0"/>
              <a:t/>
            </a:r>
            <a:br>
              <a:rPr lang="en-US" sz="3400" dirty="0" smtClean="0"/>
            </a:br>
            <a:endParaRPr lang="en-US" sz="3400" dirty="0" smtClean="0"/>
          </a:p>
          <a:p>
            <a:pPr marL="0" indent="0" algn="ctr">
              <a:buNone/>
            </a:pPr>
            <a:r>
              <a:rPr lang="en-US" sz="3400" dirty="0" smtClean="0"/>
              <a:t>Or ask for more information in the student “one stop shop” upstairs in building 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Financial Aid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520825"/>
            <a:ext cx="8228013" cy="51085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3000" u="sng" dirty="0" smtClean="0"/>
              <a:t>Three kinds </a:t>
            </a:r>
            <a:r>
              <a:rPr lang="en-US" sz="3000" u="sng" dirty="0"/>
              <a:t>of funding </a:t>
            </a:r>
            <a:r>
              <a:rPr lang="en-US" sz="3000" u="sng" dirty="0" smtClean="0"/>
              <a:t> through FAFSA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lvl="1" eaLnBrk="1" hangingPunct="1"/>
            <a:r>
              <a:rPr lang="en-US" sz="3500" b="1" dirty="0" smtClean="0"/>
              <a:t>Grants</a:t>
            </a:r>
            <a:r>
              <a:rPr lang="en-US" sz="3500" dirty="0" smtClean="0"/>
              <a:t>: don’t pay back</a:t>
            </a:r>
          </a:p>
          <a:p>
            <a:pPr lvl="1" eaLnBrk="1" hangingPunct="1"/>
            <a:r>
              <a:rPr lang="en-US" sz="3500" b="1" dirty="0" smtClean="0"/>
              <a:t>Loans</a:t>
            </a:r>
            <a:r>
              <a:rPr lang="en-US" sz="3500" dirty="0" smtClean="0"/>
              <a:t>:  borrowed money, must pay back</a:t>
            </a:r>
          </a:p>
          <a:p>
            <a:pPr lvl="1" eaLnBrk="1" hangingPunct="1"/>
            <a:r>
              <a:rPr lang="en-US" sz="3500" b="1" dirty="0" smtClean="0"/>
              <a:t>Work Study</a:t>
            </a:r>
            <a:r>
              <a:rPr lang="en-US" sz="3500" dirty="0" smtClean="0"/>
              <a:t>: campus job that pays you</a:t>
            </a:r>
          </a:p>
          <a:p>
            <a:pPr marL="457200" lvl="1" indent="0" eaLnBrk="1" hangingPunct="1">
              <a:buNone/>
            </a:pPr>
            <a:endParaRPr lang="en-US" sz="2600" dirty="0"/>
          </a:p>
          <a:p>
            <a:pPr algn="ctr">
              <a:buNone/>
            </a:pPr>
            <a:r>
              <a:rPr lang="en-US" sz="2400" b="1" u="sng" dirty="0" smtClean="0"/>
              <a:t>Other forms of aid $$$</a:t>
            </a:r>
          </a:p>
          <a:p>
            <a:r>
              <a:rPr lang="en-US" sz="2400" dirty="0" smtClean="0"/>
              <a:t>Scholarships</a:t>
            </a:r>
          </a:p>
          <a:p>
            <a:r>
              <a:rPr lang="en-US" sz="2400" dirty="0" smtClean="0"/>
              <a:t>Veterans’ Education Benefits</a:t>
            </a:r>
          </a:p>
          <a:p>
            <a:r>
              <a:rPr lang="en-US" sz="2400" dirty="0" smtClean="0"/>
              <a:t>Work First Tuition Assistance</a:t>
            </a:r>
          </a:p>
          <a:p>
            <a:r>
              <a:rPr lang="en-US" sz="2400" dirty="0" smtClean="0"/>
              <a:t>Worker Retraining</a:t>
            </a:r>
          </a:p>
          <a:p>
            <a:r>
              <a:rPr lang="en-US" sz="2400" dirty="0" smtClean="0"/>
              <a:t>BFET</a:t>
            </a:r>
          </a:p>
        </p:txBody>
      </p:sp>
      <p:pic>
        <p:nvPicPr>
          <p:cNvPr id="43012" name="Picture 1" descr="C:\Users\cwinstead.ADM_SVCS\AppData\Local\Microsoft\Windows\Temporary Internet Files\Content.IE5\9DUPCO38\MC9003570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3858">
            <a:off x="6208010" y="669809"/>
            <a:ext cx="2372553" cy="208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96200" cy="39703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Visit Student “one stop shop” upstairs in building 22</a:t>
            </a:r>
          </a:p>
          <a:p>
            <a:endParaRPr lang="en-US" sz="2800" dirty="0"/>
          </a:p>
          <a:p>
            <a:r>
              <a:rPr lang="en-US" sz="2800" dirty="0" smtClean="0"/>
              <a:t>Or make an appointment with me!  I can help walk you through the process.</a:t>
            </a:r>
          </a:p>
          <a:p>
            <a:endParaRPr lang="en-US" sz="2800" dirty="0"/>
          </a:p>
          <a:p>
            <a:pPr algn="ctr"/>
            <a:r>
              <a:rPr lang="en-US" sz="2800" b="1" dirty="0" smtClean="0"/>
              <a:t>Angela Holley  </a:t>
            </a:r>
            <a:r>
              <a:rPr lang="en-US" sz="2800" dirty="0" smtClean="0"/>
              <a:t>(Building 34, room 108)</a:t>
            </a:r>
          </a:p>
          <a:p>
            <a:pPr algn="ctr"/>
            <a:r>
              <a:rPr lang="en-US" sz="2800" dirty="0" smtClean="0">
                <a:hlinkClick r:id="rId2"/>
              </a:rPr>
              <a:t>aholley@spscc.edu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360-754-7711  ext. 3366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8013" cy="11414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/>
              <a:t>FAFSA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3600" b="1" dirty="0" smtClean="0"/>
              <a:t> </a:t>
            </a:r>
            <a:r>
              <a:rPr lang="en-US" b="1" dirty="0" smtClean="0"/>
              <a:t>Free Application for Federal Student Aid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One application filled out once an academic year</a:t>
            </a:r>
            <a:br>
              <a:rPr lang="en-US" sz="2800" dirty="0" smtClean="0"/>
            </a:br>
            <a:r>
              <a:rPr lang="en-US" sz="2800" dirty="0" smtClean="0"/>
              <a:t>(opens every year in January)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Determines  your eligibility for grants, loans, and/or work study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Requires you to answer questions using </a:t>
            </a:r>
            <a:r>
              <a:rPr lang="en-US" sz="2800" u="sng" dirty="0" smtClean="0"/>
              <a:t>previous year’s </a:t>
            </a:r>
            <a:r>
              <a:rPr lang="en-US" sz="2800" dirty="0" smtClean="0"/>
              <a:t>income tax return information.  </a:t>
            </a:r>
            <a:r>
              <a:rPr lang="en-US" sz="2800" b="1" i="1" dirty="0" smtClean="0"/>
              <a:t>You need parent’s information too if you are under 24 years old.</a:t>
            </a:r>
            <a:endParaRPr lang="en-US" sz="2800" b="1" i="1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3867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An academic year: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      Summer, Fall, Winter, Spring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2014-2015 </a:t>
            </a:r>
            <a:r>
              <a:rPr lang="en-US" sz="2400" u="sng" dirty="0">
                <a:solidFill>
                  <a:schemeClr val="tx2"/>
                </a:solidFill>
              </a:rPr>
              <a:t>(use </a:t>
            </a:r>
            <a:r>
              <a:rPr lang="en-US" sz="2400" u="sng" dirty="0" smtClean="0">
                <a:solidFill>
                  <a:schemeClr val="tx2"/>
                </a:solidFill>
              </a:rPr>
              <a:t>2013 </a:t>
            </a:r>
            <a:r>
              <a:rPr lang="en-US" sz="2400" u="sng" dirty="0">
                <a:solidFill>
                  <a:schemeClr val="tx2"/>
                </a:solidFill>
              </a:rPr>
              <a:t>income information</a:t>
            </a:r>
            <a:r>
              <a:rPr lang="en-US" sz="2400" u="sng" dirty="0" smtClean="0">
                <a:solidFill>
                  <a:schemeClr val="tx2"/>
                </a:solidFill>
              </a:rPr>
              <a:t>)</a:t>
            </a:r>
            <a:endParaRPr lang="en-US" u="sng" dirty="0" smtClean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r>
              <a:rPr lang="en-US" dirty="0" smtClean="0"/>
              <a:t>*Winter 15, Spring 15</a:t>
            </a:r>
          </a:p>
          <a:p>
            <a:pPr marL="57150" indent="0" algn="ctr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dirty="0" smtClean="0"/>
              <a:t>*2015-2016 application opens in January 2015</a:t>
            </a:r>
          </a:p>
        </p:txBody>
      </p:sp>
    </p:spTree>
    <p:extLst>
      <p:ext uri="{BB962C8B-B14F-4D97-AF65-F5344CB8AC3E}">
        <p14:creationId xmlns:p14="http://schemas.microsoft.com/office/powerpoint/2010/main" val="8683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600" b="1" dirty="0" smtClean="0"/>
              <a:t>SPSCC Financial Aid </a:t>
            </a:r>
            <a:br>
              <a:rPr lang="en-US" sz="3600" b="1" dirty="0" smtClean="0"/>
            </a:br>
            <a:r>
              <a:rPr lang="en-US" sz="3600" b="1" dirty="0" smtClean="0"/>
              <a:t>Application Deadlines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If you are applying for </a:t>
            </a:r>
            <a:r>
              <a:rPr lang="en-US" sz="2800" b="1" dirty="0" smtClean="0"/>
              <a:t>Winter Quarter, 2015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deadline for your file to be completed is   </a:t>
            </a:r>
            <a:r>
              <a:rPr lang="en-US" sz="2800" b="1" dirty="0" smtClean="0"/>
              <a:t>October 23, 2014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/>
              <a:t>If you are applying for </a:t>
            </a:r>
            <a:r>
              <a:rPr lang="en-US" sz="2800" b="1" dirty="0"/>
              <a:t>Spring Quarter, 2015</a:t>
            </a:r>
            <a:r>
              <a:rPr lang="en-US" sz="2800" dirty="0"/>
              <a:t> the deadline for your file to be completed is </a:t>
            </a:r>
            <a:r>
              <a:rPr lang="en-US" sz="2800" dirty="0" smtClean="0"/>
              <a:t>                  </a:t>
            </a:r>
            <a:r>
              <a:rPr lang="en-US" sz="2800" b="1" dirty="0" smtClean="0"/>
              <a:t>Jan</a:t>
            </a:r>
            <a:r>
              <a:rPr lang="en-US" sz="2800" b="1" dirty="0"/>
              <a:t>. 29, 2015.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Financial Aid Workshops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One-on-one </a:t>
            </a:r>
            <a:r>
              <a:rPr lang="en-US" dirty="0"/>
              <a:t>assistance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Bring 2013 </a:t>
            </a:r>
            <a:r>
              <a:rPr lang="en-US" dirty="0"/>
              <a:t>tax returns or </a:t>
            </a:r>
            <a:r>
              <a:rPr lang="en-US" dirty="0" smtClean="0"/>
              <a:t>year end income information (for 2014-15 FAFSA).  Need parent’s income information if you are under 24 years old.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Building 22 </a:t>
            </a:r>
            <a:r>
              <a:rPr lang="en-US" b="1" dirty="0"/>
              <a:t>room </a:t>
            </a:r>
            <a:r>
              <a:rPr lang="en-US" b="1" dirty="0" smtClean="0"/>
              <a:t>211</a:t>
            </a:r>
            <a:r>
              <a:rPr lang="en-US" dirty="0"/>
              <a:t>. No need to sign up, just show up</a:t>
            </a:r>
            <a:r>
              <a:rPr lang="en-US" dirty="0" smtClean="0"/>
              <a:t>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/>
              <a:t>October 16 from 9 a.m. - 10 a.m. </a:t>
            </a:r>
            <a:endParaRPr lang="en-US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dirty="0" smtClean="0"/>
              <a:t>October </a:t>
            </a:r>
            <a:r>
              <a:rPr lang="en-US" dirty="0"/>
              <a:t>28 from 2 p.m. - 3 p.m.</a:t>
            </a:r>
          </a:p>
        </p:txBody>
      </p:sp>
    </p:spTree>
    <p:extLst>
      <p:ext uri="{BB962C8B-B14F-4D97-AF65-F5344CB8AC3E}">
        <p14:creationId xmlns:p14="http://schemas.microsoft.com/office/powerpoint/2010/main" val="5514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7620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General Student Eligibility Criteria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305800" cy="525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None/>
            </a:pPr>
            <a:r>
              <a:rPr lang="en-US" sz="2400" u="sng" dirty="0" smtClean="0"/>
              <a:t>A student  must</a:t>
            </a:r>
          </a:p>
          <a:p>
            <a:r>
              <a:rPr lang="en-US" sz="2400" b="1" u="sng" dirty="0" smtClean="0"/>
              <a:t>fill out a college admissions form</a:t>
            </a:r>
          </a:p>
          <a:p>
            <a:r>
              <a:rPr lang="en-US" sz="2400" dirty="0" smtClean="0"/>
              <a:t>be enrolled in an</a:t>
            </a:r>
            <a:r>
              <a:rPr lang="en-US" sz="2400" b="1" dirty="0" smtClean="0"/>
              <a:t> </a:t>
            </a:r>
            <a:r>
              <a:rPr lang="en-US" sz="2400" dirty="0" smtClean="0"/>
              <a:t>eligible program of study (check with financial aid in building 22 if you are unsure)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be a U.S. citizen or eligible noncitizen (green card, permanent resident card, etc.)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have </a:t>
            </a:r>
            <a:r>
              <a:rPr lang="en-US" sz="2400" b="1" dirty="0">
                <a:solidFill>
                  <a:srgbClr val="FF0000"/>
                </a:solidFill>
              </a:rPr>
              <a:t>valid Social Security Number (SSN)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have </a:t>
            </a:r>
            <a:r>
              <a:rPr lang="en-US" sz="2400" b="1" dirty="0"/>
              <a:t>a HS diploma or GED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not </a:t>
            </a:r>
            <a:r>
              <a:rPr lang="en-US" sz="2400" dirty="0"/>
              <a:t>be in default on a loan or owe a repayment of grant funds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make satisfactory </a:t>
            </a:r>
            <a:r>
              <a:rPr lang="en-US" sz="2400" dirty="0"/>
              <a:t>academic progress </a:t>
            </a:r>
            <a:br>
              <a:rPr lang="en-US" sz="2400" dirty="0"/>
            </a:br>
            <a:r>
              <a:rPr lang="en-US" sz="2400" b="1" dirty="0"/>
              <a:t>-- need to maintain a 2.0 (C average)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762000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Dream Act Student Eligibility Criteria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305800" cy="525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buNone/>
            </a:pPr>
            <a:r>
              <a:rPr lang="en-US" b="1" dirty="0" smtClean="0"/>
              <a:t>Dream Act Students</a:t>
            </a:r>
            <a:endParaRPr lang="en-US" b="1" dirty="0"/>
          </a:p>
          <a:p>
            <a:pPr lvl="0"/>
            <a:r>
              <a:rPr lang="en-US" sz="2400" dirty="0" smtClean="0"/>
              <a:t>Are not a </a:t>
            </a:r>
            <a:r>
              <a:rPr lang="en-US" sz="2400" dirty="0"/>
              <a:t>US </a:t>
            </a:r>
            <a:r>
              <a:rPr lang="en-US" sz="2400" dirty="0" smtClean="0"/>
              <a:t>citizen (no SSN) </a:t>
            </a:r>
            <a:r>
              <a:rPr lang="en-US" sz="2400" dirty="0"/>
              <a:t>and do not have immigration </a:t>
            </a:r>
            <a:r>
              <a:rPr lang="en-US" sz="2400" dirty="0" smtClean="0"/>
              <a:t>documentation </a:t>
            </a:r>
            <a:endParaRPr lang="en-US" sz="2400" dirty="0"/>
          </a:p>
          <a:p>
            <a:pPr lvl="0"/>
            <a:r>
              <a:rPr lang="en-US" sz="2400" dirty="0" smtClean="0"/>
              <a:t>Do have </a:t>
            </a:r>
            <a:r>
              <a:rPr lang="en-US" sz="2400" dirty="0"/>
              <a:t>a GED or high school diploma from WA </a:t>
            </a:r>
            <a:r>
              <a:rPr lang="en-US" sz="2400" dirty="0" smtClean="0"/>
              <a:t>state</a:t>
            </a:r>
            <a:endParaRPr lang="en-US" sz="2400" dirty="0"/>
          </a:p>
          <a:p>
            <a:pPr lvl="0"/>
            <a:r>
              <a:rPr lang="en-US" sz="2400" dirty="0"/>
              <a:t>H</a:t>
            </a:r>
            <a:r>
              <a:rPr lang="en-US" sz="2400" dirty="0" smtClean="0"/>
              <a:t>ave </a:t>
            </a:r>
            <a:r>
              <a:rPr lang="en-US" sz="2400" dirty="0"/>
              <a:t>lived in WA 3 years </a:t>
            </a:r>
            <a:r>
              <a:rPr lang="en-US" sz="2400" dirty="0" smtClean="0"/>
              <a:t>before getting GED </a:t>
            </a:r>
            <a:r>
              <a:rPr lang="en-US" sz="2400" dirty="0"/>
              <a:t>or high school </a:t>
            </a:r>
            <a:r>
              <a:rPr lang="en-US" sz="2400" dirty="0" smtClean="0"/>
              <a:t>diploma</a:t>
            </a:r>
            <a:endParaRPr lang="en-US" sz="2400" dirty="0"/>
          </a:p>
          <a:p>
            <a:pPr lvl="0"/>
            <a:r>
              <a:rPr lang="en-US" sz="2400" dirty="0"/>
              <a:t>A</a:t>
            </a:r>
            <a:r>
              <a:rPr lang="en-US" sz="2400" dirty="0" smtClean="0"/>
              <a:t>nd </a:t>
            </a:r>
            <a:r>
              <a:rPr lang="en-US" sz="2400" dirty="0"/>
              <a:t>have continued to live in WA since getting </a:t>
            </a:r>
            <a:r>
              <a:rPr lang="en-US" sz="2400" dirty="0" smtClean="0"/>
              <a:t>a GED </a:t>
            </a:r>
            <a:r>
              <a:rPr lang="en-US" sz="2400" dirty="0"/>
              <a:t>or high school diploma.</a:t>
            </a:r>
          </a:p>
          <a:p>
            <a:pPr algn="ctr" eaLnBrk="1" hangingPunct="1">
              <a:buNone/>
            </a:pPr>
            <a:r>
              <a:rPr lang="en-US" sz="3500" b="1" dirty="0" smtClean="0"/>
              <a:t>DO </a:t>
            </a:r>
            <a:r>
              <a:rPr lang="en-US" sz="3500" b="1" u="sng" dirty="0" smtClean="0"/>
              <a:t>NOT</a:t>
            </a:r>
            <a:r>
              <a:rPr lang="en-US" sz="3500" b="1" dirty="0" smtClean="0"/>
              <a:t> FILL OUT FAFSA</a:t>
            </a:r>
          </a:p>
          <a:p>
            <a:pPr algn="ctr" eaLnBrk="1" hangingPunct="1">
              <a:buNone/>
            </a:pPr>
            <a:endParaRPr lang="en-US" sz="2400" b="1" dirty="0" smtClean="0"/>
          </a:p>
          <a:p>
            <a:r>
              <a:rPr lang="en-US" sz="2400" b="1" dirty="0" smtClean="0"/>
              <a:t>Fill out WASFA (WA </a:t>
            </a:r>
            <a:r>
              <a:rPr lang="en-US" sz="2400" b="1" dirty="0"/>
              <a:t>Application for State Financial </a:t>
            </a:r>
            <a:r>
              <a:rPr lang="en-US" sz="2400" b="1" dirty="0" smtClean="0"/>
              <a:t>Aid)</a:t>
            </a:r>
          </a:p>
          <a:p>
            <a:pPr marL="0" indent="0" algn="ctr">
              <a:buNone/>
            </a:pPr>
            <a:r>
              <a:rPr lang="en-US" sz="2400" u="sng" dirty="0">
                <a:hlinkClick r:id="rId3"/>
              </a:rPr>
              <a:t>www.ReadySetGrad.org/WASFA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24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Student Enrollment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Full time = 12+ credits (100</a:t>
            </a:r>
            <a:r>
              <a:rPr lang="en-US" sz="4400" dirty="0"/>
              <a:t>%</a:t>
            </a:r>
            <a:r>
              <a:rPr lang="en-US" sz="4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¾ time = 9-11 credits (75%)</a:t>
            </a:r>
          </a:p>
          <a:p>
            <a:pPr>
              <a:lnSpc>
                <a:spcPct val="150000"/>
              </a:lnSpc>
            </a:pPr>
            <a:r>
              <a:rPr lang="en-US" sz="4400" dirty="0" smtClean="0"/>
              <a:t>½ time = 6-8 credits (50%)</a:t>
            </a:r>
          </a:p>
          <a:p>
            <a:pPr>
              <a:lnSpc>
                <a:spcPct val="150000"/>
              </a:lnSpc>
            </a:pPr>
            <a:r>
              <a:rPr lang="en-US" sz="3500" dirty="0" smtClean="0"/>
              <a:t>Less than half time = 1-5 credits (25% or less)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0089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660</Words>
  <Application>Microsoft Office PowerPoint</Application>
  <PresentationFormat>On-screen Show (4:3)</PresentationFormat>
  <Paragraphs>158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Financial Aid</vt:lpstr>
      <vt:lpstr>Financial Aid</vt:lpstr>
      <vt:lpstr>FAFSA</vt:lpstr>
      <vt:lpstr>The Big Picture</vt:lpstr>
      <vt:lpstr>SPSCC Financial Aid  Application Deadlines</vt:lpstr>
      <vt:lpstr>Financial Aid Workshops</vt:lpstr>
      <vt:lpstr>General Student Eligibility Criteria</vt:lpstr>
      <vt:lpstr>Dream Act Student Eligibility Criteria</vt:lpstr>
      <vt:lpstr>Student Enrollment </vt:lpstr>
      <vt:lpstr>Application Process</vt:lpstr>
      <vt:lpstr>FAFSA on the Web</vt:lpstr>
      <vt:lpstr>FAFSA on the Web Homepage</vt:lpstr>
      <vt:lpstr>FAFSA APPLICATION STEPS</vt:lpstr>
      <vt:lpstr>FAFSA on the Web Homepage</vt:lpstr>
      <vt:lpstr>PowerPoint Presentation</vt:lpstr>
      <vt:lpstr> Opportunity Grant:  </vt:lpstr>
      <vt:lpstr>Scholarship Search Options</vt:lpstr>
      <vt:lpstr>Other Sources of $$$$</vt:lpstr>
      <vt:lpstr>Other Sources of $$$$</vt:lpstr>
      <vt:lpstr>Questions?</vt:lpstr>
    </vt:vector>
  </TitlesOfParts>
  <Company>South Puget Sound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of Completion</dc:title>
  <dc:creator>aholley</dc:creator>
  <cp:lastModifiedBy>Harrigan, Kathy</cp:lastModifiedBy>
  <cp:revision>40</cp:revision>
  <cp:lastPrinted>2014-04-24T19:23:28Z</cp:lastPrinted>
  <dcterms:created xsi:type="dcterms:W3CDTF">2013-10-09T17:20:34Z</dcterms:created>
  <dcterms:modified xsi:type="dcterms:W3CDTF">2014-10-15T22:08:25Z</dcterms:modified>
</cp:coreProperties>
</file>