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0" r:id="rId24"/>
    <p:sldId id="279" r:id="rId25"/>
    <p:sldId id="284" r:id="rId26"/>
    <p:sldId id="285" r:id="rId27"/>
    <p:sldId id="286" r:id="rId28"/>
    <p:sldId id="287" r:id="rId29"/>
    <p:sldId id="282" r:id="rId30"/>
    <p:sldId id="283" r:id="rId31"/>
    <p:sldId id="289" r:id="rId32"/>
    <p:sldId id="290" r:id="rId33"/>
    <p:sldId id="291" r:id="rId34"/>
    <p:sldId id="288" r:id="rId35"/>
    <p:sldId id="264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6ED2F-AEB8-42EC-802B-DFF107702513}" type="datetimeFigureOut">
              <a:rPr lang="en-US" smtClean="0"/>
              <a:t>4/11/12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27F86-35C9-498C-BD95-017C1593C91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6ED2F-AEB8-42EC-802B-DFF107702513}" type="datetimeFigureOut">
              <a:rPr lang="en-US" smtClean="0"/>
              <a:t>4/11/12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27F86-35C9-498C-BD95-017C1593C91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6ED2F-AEB8-42EC-802B-DFF107702513}" type="datetimeFigureOut">
              <a:rPr lang="en-US" smtClean="0"/>
              <a:t>4/11/12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27F86-35C9-498C-BD95-017C1593C91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6ED2F-AEB8-42EC-802B-DFF107702513}" type="datetimeFigureOut">
              <a:rPr lang="en-US" smtClean="0"/>
              <a:t>4/11/12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27F86-35C9-498C-BD95-017C1593C91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6ED2F-AEB8-42EC-802B-DFF107702513}" type="datetimeFigureOut">
              <a:rPr lang="en-US" smtClean="0"/>
              <a:t>4/11/12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27F86-35C9-498C-BD95-017C1593C91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6ED2F-AEB8-42EC-802B-DFF107702513}" type="datetimeFigureOut">
              <a:rPr lang="en-US" smtClean="0"/>
              <a:t>4/11/12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27F86-35C9-498C-BD95-017C1593C91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6ED2F-AEB8-42EC-802B-DFF107702513}" type="datetimeFigureOut">
              <a:rPr lang="en-US" smtClean="0"/>
              <a:t>4/11/12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27F86-35C9-498C-BD95-017C1593C91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6ED2F-AEB8-42EC-802B-DFF107702513}" type="datetimeFigureOut">
              <a:rPr lang="en-US" smtClean="0"/>
              <a:t>4/11/12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27F86-35C9-498C-BD95-017C1593C91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6ED2F-AEB8-42EC-802B-DFF107702513}" type="datetimeFigureOut">
              <a:rPr lang="en-US" smtClean="0"/>
              <a:t>4/11/12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27F86-35C9-498C-BD95-017C1593C91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6ED2F-AEB8-42EC-802B-DFF107702513}" type="datetimeFigureOut">
              <a:rPr lang="en-US" smtClean="0"/>
              <a:t>4/11/12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27F86-35C9-498C-BD95-017C1593C91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6ED2F-AEB8-42EC-802B-DFF107702513}" type="datetimeFigureOut">
              <a:rPr lang="en-US" smtClean="0"/>
              <a:t>4/11/12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27F86-35C9-498C-BD95-017C1593C91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6ED2F-AEB8-42EC-802B-DFF107702513}" type="datetimeFigureOut">
              <a:rPr lang="en-US" smtClean="0"/>
              <a:t>4/11/12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27F86-35C9-498C-BD95-017C1593C917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tx2">
              <a:lumMod val="75000"/>
            </a:schemeClr>
          </a:solidFill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Improve Your Reading Rate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To Comprehend More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4900" dirty="0" smtClean="0"/>
              <a:t>This</a:t>
            </a:r>
            <a:endParaRPr lang="en-US" sz="4900" dirty="0"/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73762"/>
          </a:xfrm>
        </p:spPr>
        <p:txBody>
          <a:bodyPr/>
          <a:lstStyle/>
          <a:p>
            <a:r>
              <a:rPr lang="en-US" dirty="0" smtClean="0"/>
              <a:t>is</a:t>
            </a:r>
            <a:endParaRPr lang="en-US" dirty="0"/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/>
          <a:lstStyle/>
          <a:p>
            <a:r>
              <a:rPr lang="en-US" dirty="0" smtClean="0"/>
              <a:t>an</a:t>
            </a:r>
            <a:endParaRPr lang="en-US" dirty="0"/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xample </a:t>
            </a:r>
            <a:endParaRPr lang="en-US" dirty="0"/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</p:spPr>
        <p:txBody>
          <a:bodyPr/>
          <a:lstStyle/>
          <a:p>
            <a:r>
              <a:rPr lang="en-US" dirty="0" smtClean="0"/>
              <a:t>of</a:t>
            </a:r>
            <a:endParaRPr lang="en-US" dirty="0"/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30962"/>
          </a:xfrm>
        </p:spPr>
        <p:txBody>
          <a:bodyPr/>
          <a:lstStyle/>
          <a:p>
            <a:r>
              <a:rPr lang="en-US" dirty="0" smtClean="0"/>
              <a:t>reading</a:t>
            </a:r>
            <a:endParaRPr lang="en-US" dirty="0"/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</p:spPr>
        <p:txBody>
          <a:bodyPr/>
          <a:lstStyle/>
          <a:p>
            <a:r>
              <a:rPr lang="en-US" dirty="0" smtClean="0"/>
              <a:t>one</a:t>
            </a:r>
            <a:endParaRPr lang="en-US" dirty="0"/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</p:spPr>
        <p:txBody>
          <a:bodyPr/>
          <a:lstStyle/>
          <a:p>
            <a:r>
              <a:rPr lang="en-US" dirty="0" smtClean="0"/>
              <a:t>word</a:t>
            </a:r>
            <a:endParaRPr lang="en-US" dirty="0"/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0"/>
            <a:ext cx="8229600" cy="1143000"/>
          </a:xfrm>
        </p:spPr>
        <p:txBody>
          <a:bodyPr/>
          <a:lstStyle/>
          <a:p>
            <a:r>
              <a:rPr lang="en-US" dirty="0" smtClean="0"/>
              <a:t>at</a:t>
            </a:r>
            <a:endParaRPr lang="en-US" dirty="0"/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/>
          <a:lstStyle/>
          <a:p>
            <a:r>
              <a:rPr lang="en-US" dirty="0" smtClean="0"/>
              <a:t>a</a:t>
            </a:r>
            <a:endParaRPr lang="en-US" dirty="0"/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447799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Why does </a:t>
            </a:r>
            <a: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eading </a:t>
            </a:r>
            <a: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ate </a:t>
            </a:r>
            <a: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atter?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57400"/>
            <a:ext cx="6400800" cy="3581400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In college you have to read and less time to do it.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Reading too slowly reduces comprehension.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Reading too slowly does not stimulate the brain, so you lose interest in the text.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</p:spPr>
        <p:txBody>
          <a:bodyPr/>
          <a:lstStyle/>
          <a:p>
            <a:r>
              <a:rPr lang="en-US" dirty="0" smtClean="0"/>
              <a:t>time.</a:t>
            </a:r>
            <a:endParaRPr lang="en-US" dirty="0"/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</p:spPr>
        <p:txBody>
          <a:bodyPr/>
          <a:lstStyle/>
          <a:p>
            <a:r>
              <a:rPr lang="en-US" dirty="0" smtClean="0"/>
              <a:t>However,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This is</a:t>
            </a:r>
            <a:endParaRPr lang="en-US" dirty="0"/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/>
          <a:lstStyle/>
          <a:p>
            <a:r>
              <a:rPr lang="en-US" dirty="0" smtClean="0"/>
              <a:t>An example of</a:t>
            </a:r>
            <a:endParaRPr lang="en-US" dirty="0"/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11762"/>
          </a:xfrm>
        </p:spPr>
        <p:txBody>
          <a:bodyPr/>
          <a:lstStyle/>
          <a:p>
            <a:r>
              <a:rPr lang="en-US" dirty="0" smtClean="0"/>
              <a:t>chunking</a:t>
            </a:r>
            <a:endParaRPr lang="en-US" dirty="0"/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/>
          <a:lstStyle/>
          <a:p>
            <a:r>
              <a:rPr lang="en-US" dirty="0" smtClean="0"/>
              <a:t>groups of words.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</p:spPr>
        <p:txBody>
          <a:bodyPr>
            <a:normAutofit/>
          </a:bodyPr>
          <a:lstStyle/>
          <a:p>
            <a:r>
              <a:rPr lang="en-US" dirty="0"/>
              <a:t>Y</a:t>
            </a:r>
            <a:r>
              <a:rPr lang="en-US" dirty="0" smtClean="0"/>
              <a:t>ou don’t get as bored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</p:spPr>
        <p:txBody>
          <a:bodyPr>
            <a:normAutofit/>
          </a:bodyPr>
          <a:lstStyle/>
          <a:p>
            <a:r>
              <a:rPr lang="en-US" dirty="0" smtClean="0"/>
              <a:t>with reading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</p:spPr>
        <p:txBody>
          <a:bodyPr>
            <a:normAutofit/>
          </a:bodyPr>
          <a:lstStyle/>
          <a:p>
            <a:r>
              <a:rPr lang="en-US" dirty="0" smtClean="0"/>
              <a:t>as you do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/>
          <a:lstStyle/>
          <a:p>
            <a:r>
              <a:rPr lang="en-US" dirty="0" smtClean="0"/>
              <a:t>with one word at a time.</a:t>
            </a:r>
            <a:endParaRPr lang="en-US" dirty="0"/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</p:spPr>
        <p:txBody>
          <a:bodyPr/>
          <a:lstStyle/>
          <a:p>
            <a:r>
              <a:rPr lang="en-US" dirty="0" smtClean="0"/>
              <a:t>Chunking is faster,</a:t>
            </a:r>
            <a:endParaRPr lang="en-US" dirty="0"/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447799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What slows down my reading?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57400"/>
            <a:ext cx="6400800" cy="41910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/>
              <a:t>R</a:t>
            </a:r>
            <a:r>
              <a:rPr lang="en-US" dirty="0" smtClean="0"/>
              <a:t>eading one word at a time.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Needless re-reading. 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 Mind-wandering.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Talking in your head to yourself.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Watching TV or other distractions.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Lack of practice with reading.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</p:spPr>
        <p:txBody>
          <a:bodyPr>
            <a:normAutofit/>
          </a:bodyPr>
          <a:lstStyle/>
          <a:p>
            <a:r>
              <a:rPr lang="en-US" dirty="0" smtClean="0"/>
              <a:t>you comprehend more, </a:t>
            </a:r>
            <a:br>
              <a:rPr lang="en-US" dirty="0" smtClean="0"/>
            </a:br>
            <a:r>
              <a:rPr lang="en-US" dirty="0" smtClean="0"/>
              <a:t>and</a:t>
            </a:r>
            <a:endParaRPr lang="en-US" dirty="0"/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/>
          <a:lstStyle/>
          <a:p>
            <a:r>
              <a:rPr lang="en-US" dirty="0" smtClean="0"/>
              <a:t>You don’t forget </a:t>
            </a:r>
            <a:endParaRPr lang="en-US" dirty="0"/>
          </a:p>
        </p:txBody>
      </p:sp>
    </p:spTree>
  </p:cSld>
  <p:clrMapOvr>
    <a:masterClrMapping/>
  </p:clrMapOvr>
  <p:transition advTm="1000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/>
          <a:lstStyle/>
          <a:p>
            <a:r>
              <a:rPr lang="en-US" dirty="0" smtClean="0"/>
              <a:t>As much </a:t>
            </a:r>
            <a:endParaRPr lang="en-US" dirty="0"/>
          </a:p>
        </p:txBody>
      </p:sp>
    </p:spTree>
  </p:cSld>
  <p:clrMapOvr>
    <a:masterClrMapping/>
  </p:clrMapOvr>
  <p:transition advTm="1000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/>
          <a:lstStyle/>
          <a:p>
            <a:r>
              <a:rPr lang="en-US" dirty="0"/>
              <a:t>o</a:t>
            </a:r>
            <a:r>
              <a:rPr lang="en-US" dirty="0" smtClean="0"/>
              <a:t>f what you read.</a:t>
            </a:r>
            <a:endParaRPr lang="en-US" dirty="0"/>
          </a:p>
        </p:txBody>
      </p:sp>
    </p:spTree>
  </p:cSld>
  <p:clrMapOvr>
    <a:masterClrMapping/>
  </p:clrMapOvr>
  <p:transition advTm="1000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Last word: practice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142999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eferences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143000"/>
            <a:ext cx="6400800" cy="4495800"/>
          </a:xfrm>
        </p:spPr>
        <p:txBody>
          <a:bodyPr/>
          <a:lstStyle/>
          <a:p>
            <a:pPr algn="l"/>
            <a:endParaRPr lang="en-US" dirty="0" smtClean="0"/>
          </a:p>
          <a:p>
            <a:pPr algn="l"/>
            <a:r>
              <a:rPr lang="en-US" dirty="0" smtClean="0"/>
              <a:t>UTBP West Texas Literacy Center, Dept of Education, Title V, </a:t>
            </a:r>
          </a:p>
          <a:p>
            <a:pPr algn="l"/>
            <a:r>
              <a:rPr lang="en-US" dirty="0" smtClean="0"/>
              <a:t>Anna Miller, MA Reading Specialist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Rood, S. (2000) </a:t>
            </a:r>
            <a:r>
              <a:rPr lang="en-US" i="1" dirty="0" smtClean="0"/>
              <a:t>Improving Reading Speed and Comprehension</a:t>
            </a:r>
            <a:r>
              <a:rPr lang="en-US" dirty="0" smtClean="0"/>
              <a:t>, Longwood University</a:t>
            </a:r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1752599"/>
          </a:xfrm>
          <a:solidFill>
            <a:schemeClr val="bg2">
              <a:lumMod val="40000"/>
              <a:lumOff val="60000"/>
            </a:schemeClr>
          </a:solidFill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What can I do to increase </a:t>
            </a:r>
            <a:b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my reading speed?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438400"/>
            <a:ext cx="7467600" cy="36576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Read in a non-distracting place.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Do not read on your bed.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Determine the purpose for each reading.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Chunk words together.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Practice. (It is not magic.)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1600199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Adjust your reading speed</a:t>
            </a:r>
            <a:b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to the material.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057400"/>
            <a:ext cx="7772400" cy="42672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pPr algn="l"/>
            <a:r>
              <a:rPr lang="en-US" sz="3600" dirty="0" smtClean="0"/>
              <a:t>Examples:</a:t>
            </a:r>
          </a:p>
          <a:p>
            <a:pPr algn="l">
              <a:buFont typeface="Arial" pitchFamily="34" charset="0"/>
              <a:buChar char="•"/>
            </a:pPr>
            <a:r>
              <a:rPr lang="en-US" sz="3600" dirty="0" smtClean="0"/>
              <a:t>Scan phone books and lists.</a:t>
            </a:r>
          </a:p>
          <a:p>
            <a:pPr algn="l">
              <a:buFont typeface="Arial" pitchFamily="34" charset="0"/>
              <a:buChar char="•"/>
            </a:pPr>
            <a:r>
              <a:rPr lang="en-US" sz="3600" dirty="0" smtClean="0"/>
              <a:t>Skim textbooks to pre-read.</a:t>
            </a:r>
          </a:p>
          <a:p>
            <a:pPr algn="l">
              <a:buFont typeface="Arial" pitchFamily="34" charset="0"/>
              <a:buChar char="•"/>
            </a:pPr>
            <a:r>
              <a:rPr lang="en-US" sz="3600" dirty="0" smtClean="0"/>
              <a:t>Word-for-word for highly technical info.</a:t>
            </a:r>
          </a:p>
          <a:p>
            <a:pPr algn="l">
              <a:buFont typeface="Arial" pitchFamily="34" charset="0"/>
              <a:buChar char="•"/>
            </a:pPr>
            <a:r>
              <a:rPr lang="en-US" sz="3600" dirty="0" smtClean="0"/>
              <a:t>Slower for reading leisure—like novel</a:t>
            </a:r>
            <a:r>
              <a:rPr lang="en-US" sz="3600" dirty="0"/>
              <a:t> </a:t>
            </a:r>
            <a:r>
              <a:rPr lang="en-US" sz="3600" dirty="0" smtClean="0"/>
              <a:t>or magazine.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447799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Inner Voice: Fight it!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57400"/>
            <a:ext cx="6400800" cy="35814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Sub-vocalization is talking to yourself in your head while you read. 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Do you move your tongue or lips while reading? 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Remedy: decrease word-for-word reading and begin “chunking.”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6764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Chunking: increase your eye-span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981200"/>
            <a:ext cx="8077200" cy="3886200"/>
          </a:xfrm>
        </p:spPr>
        <p:txBody>
          <a:bodyPr>
            <a:normAutofit fontScale="92500"/>
          </a:bodyPr>
          <a:lstStyle/>
          <a:p>
            <a:pPr algn="l">
              <a:buFont typeface="Arial" pitchFamily="34" charset="0"/>
              <a:buChar char="•"/>
            </a:pPr>
            <a:endParaRPr lang="en-US" sz="3600" dirty="0" smtClean="0"/>
          </a:p>
          <a:p>
            <a:pPr algn="l">
              <a:buFont typeface="Arial" pitchFamily="34" charset="0"/>
              <a:buChar char="•"/>
            </a:pPr>
            <a:r>
              <a:rPr lang="en-US" sz="3600" dirty="0" smtClean="0"/>
              <a:t>Eye span = number of words you read </a:t>
            </a:r>
          </a:p>
          <a:p>
            <a:pPr algn="l"/>
            <a:r>
              <a:rPr lang="en-US" sz="3600" dirty="0" smtClean="0"/>
              <a:t>at one time.</a:t>
            </a:r>
          </a:p>
          <a:p>
            <a:pPr algn="l">
              <a:buFont typeface="Arial" pitchFamily="34" charset="0"/>
              <a:buChar char="•"/>
            </a:pPr>
            <a:endParaRPr lang="en-US" sz="3600" dirty="0" smtClean="0"/>
          </a:p>
          <a:p>
            <a:pPr algn="l">
              <a:buFont typeface="Arial" pitchFamily="34" charset="0"/>
              <a:buChar char="•"/>
            </a:pPr>
            <a:r>
              <a:rPr lang="en-US" sz="3600" dirty="0" smtClean="0"/>
              <a:t>Increase eye span by two, you double your reading speed. Increase by three, you triple 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600199"/>
          </a:xfrm>
          <a:solidFill>
            <a:schemeClr val="accent3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How do I chunk?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362200"/>
            <a:ext cx="6400800" cy="3276600"/>
          </a:xfrm>
        </p:spPr>
        <p:txBody>
          <a:bodyPr>
            <a:normAutofit lnSpcReduction="10000"/>
          </a:bodyPr>
          <a:lstStyle/>
          <a:p>
            <a:pPr marL="0" lvl="2" algn="l">
              <a:buFont typeface="Arial" pitchFamily="34" charset="0"/>
              <a:buChar char="•"/>
            </a:pPr>
            <a:r>
              <a:rPr lang="en-US" sz="3600" dirty="0" smtClean="0"/>
              <a:t>Focus on how the words make meaning, not each word by itself.</a:t>
            </a:r>
          </a:p>
          <a:p>
            <a:pPr marL="0" lvl="2" algn="l">
              <a:buFont typeface="Arial" pitchFamily="34" charset="0"/>
              <a:buChar char="•"/>
            </a:pPr>
            <a:endParaRPr lang="en-US" sz="3600" dirty="0" smtClean="0"/>
          </a:p>
          <a:p>
            <a:pPr marL="0" lvl="2" algn="l">
              <a:buFont typeface="Arial" pitchFamily="34" charset="0"/>
              <a:buChar char="•"/>
            </a:pPr>
            <a:r>
              <a:rPr lang="en-US" sz="3600" dirty="0" smtClean="0"/>
              <a:t>Look slightly above the words you read and use side (peripheral) vision. </a:t>
            </a:r>
            <a:endParaRPr lang="en-US" sz="36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1"/>
            <a:ext cx="7772400" cy="36576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Examples of Word-for-Word </a:t>
            </a:r>
            <a:b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and Chunking </a:t>
            </a:r>
            <a:b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Reading 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363</Words>
  <Application>Microsoft Office PowerPoint</Application>
  <PresentationFormat>On-screen Show (4:3)</PresentationFormat>
  <Paragraphs>72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Improve Your Reading Rate</vt:lpstr>
      <vt:lpstr>Why does reading rate matter?</vt:lpstr>
      <vt:lpstr>What slows down my reading?</vt:lpstr>
      <vt:lpstr>What can I do to increase  my reading speed?</vt:lpstr>
      <vt:lpstr>Adjust your reading speed to the material.</vt:lpstr>
      <vt:lpstr>Inner Voice: Fight it!</vt:lpstr>
      <vt:lpstr>Chunking: increase your eye-span</vt:lpstr>
      <vt:lpstr>How do I chunk?</vt:lpstr>
      <vt:lpstr>Examples of Word-for-Word  and Chunking  Reading </vt:lpstr>
      <vt:lpstr>          This</vt:lpstr>
      <vt:lpstr>is</vt:lpstr>
      <vt:lpstr>an</vt:lpstr>
      <vt:lpstr>example </vt:lpstr>
      <vt:lpstr>of</vt:lpstr>
      <vt:lpstr>reading</vt:lpstr>
      <vt:lpstr>one</vt:lpstr>
      <vt:lpstr>word</vt:lpstr>
      <vt:lpstr>at</vt:lpstr>
      <vt:lpstr>a</vt:lpstr>
      <vt:lpstr>time.</vt:lpstr>
      <vt:lpstr>However,   This is</vt:lpstr>
      <vt:lpstr>An example of</vt:lpstr>
      <vt:lpstr>chunking</vt:lpstr>
      <vt:lpstr>groups of words.</vt:lpstr>
      <vt:lpstr>You don’t get as bored  </vt:lpstr>
      <vt:lpstr>with reading  </vt:lpstr>
      <vt:lpstr>as you do  </vt:lpstr>
      <vt:lpstr>with one word at a time.</vt:lpstr>
      <vt:lpstr>Chunking is faster,</vt:lpstr>
      <vt:lpstr>you comprehend more,  and</vt:lpstr>
      <vt:lpstr>You don’t forget </vt:lpstr>
      <vt:lpstr>As much </vt:lpstr>
      <vt:lpstr>of what you read.</vt:lpstr>
      <vt:lpstr>Last word: practice</vt:lpstr>
      <vt:lpstr>References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Improve Your Reading Rate</dc:title>
  <dc:creator>Kathy Harrigan</dc:creator>
  <cp:lastModifiedBy>Kathy Harrigan</cp:lastModifiedBy>
  <cp:revision>43</cp:revision>
  <dcterms:created xsi:type="dcterms:W3CDTF">2012-04-12T02:32:13Z</dcterms:created>
  <dcterms:modified xsi:type="dcterms:W3CDTF">2012-04-12T03:56:15Z</dcterms:modified>
</cp:coreProperties>
</file>