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5"/>
  </p:sldMasterIdLst>
  <p:notesMasterIdLst>
    <p:notesMasterId r:id="rId27"/>
  </p:notesMasterIdLst>
  <p:sldIdLst>
    <p:sldId id="256" r:id="rId6"/>
    <p:sldId id="257" r:id="rId7"/>
    <p:sldId id="258" r:id="rId8"/>
    <p:sldId id="273" r:id="rId9"/>
    <p:sldId id="267" r:id="rId10"/>
    <p:sldId id="259" r:id="rId11"/>
    <p:sldId id="272" r:id="rId12"/>
    <p:sldId id="269" r:id="rId13"/>
    <p:sldId id="274" r:id="rId14"/>
    <p:sldId id="275" r:id="rId15"/>
    <p:sldId id="268" r:id="rId16"/>
    <p:sldId id="276" r:id="rId17"/>
    <p:sldId id="260" r:id="rId18"/>
    <p:sldId id="265" r:id="rId19"/>
    <p:sldId id="270" r:id="rId20"/>
    <p:sldId id="261" r:id="rId21"/>
    <p:sldId id="266" r:id="rId22"/>
    <p:sldId id="262" r:id="rId23"/>
    <p:sldId id="263" r:id="rId24"/>
    <p:sldId id="264" r:id="rId25"/>
    <p:sldId id="27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73" autoAdjust="0"/>
  </p:normalViewPr>
  <p:slideViewPr>
    <p:cSldViewPr>
      <p:cViewPr varScale="1">
        <p:scale>
          <a:sx n="68" d="100"/>
          <a:sy n="68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5687E-6967-4551-BE7F-8691045F7A34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F7FAF-176B-4DC8-978C-8975E7225F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E5731B-534C-482C-9DB0-CC8D3E26263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8853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Basic Skills Orientation - March 2010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1459C3-311B-466E-B36F-1A7207CF713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80901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Basic Skills Orientation - March 2010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If student isn’t really looking for work, student should check “Not in the labor force”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1459C3-311B-466E-B36F-1A7207CF713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80901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Basic Skills Orientation - March 2010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Sign this! Date it! In INK. It is a contractual document. We need this recordkeeping for federal funding.</a:t>
            </a: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154742-F523-4207-BE70-A65DEE79F7BE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819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Basic Skills Orientation - March 2010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Must turn this in to Melaina. She keeps the original.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Make copies for your student files, then turn the originals in to Melaina.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2B1B59-C0C3-48E4-8972-BDB8070BE88E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82949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Basic Skills Orientation - March 2010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Must turn this in to Melaina. She keeps the original.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Make copies for your student files, then turn the originals in to Melaina.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2B1B59-C0C3-48E4-8972-BDB8070BE88E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82949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Basic Skills Orientation - March 2010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Must turn this in to Melaina. She keeps the original.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Make copies for your student files, then turn the originals in to Melaina.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2B1B59-C0C3-48E4-8972-BDB8070BE88E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82949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Basic Skills Orientation - March 2010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Must turn this in to Melaina. She keeps the original.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Make copies for your student files, then turn the originals in to Melaina.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2B1B59-C0C3-48E4-8972-BDB8070BE88E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2949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Basic Skills Orientation - March 2010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090A44-F639-44B6-BEC0-882BF47B7715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83973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Basic Skills Orientation - March 2010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Students must sign and date in INK.</a:t>
            </a: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FB4936-13BF-4843-9F06-FFA36829695E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8499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Basic Skills Orientation - March 2010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This is the first (pre) writing sample for the quarter.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Students are supposed to also complete a post writing sample at the end of the quarter. </a:t>
            </a: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E68A1E-5B44-4EFA-8EF3-EAF4755B755A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86021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Basic Skills Orientation - March 2010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Print clearly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*LAST name, FIRST name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Include SID only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Don’t have students include SSN – can not guarantee security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Ethnicity – If more than one, select one category. “Other” is an option</a:t>
            </a: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3D6CA3-07B1-4FBD-B2E6-E8263F1E2130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987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Basic Skills Orientation - March 2010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ZIP codes are used for demographic comparison of general population in living area, geographic disbursement</a:t>
            </a:r>
            <a:r>
              <a:rPr lang="en-US" baseline="0" dirty="0" smtClean="0"/>
              <a:t> of students, and identifying legislative districting of students.</a:t>
            </a:r>
            <a:endParaRPr lang="en-US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1459C3-311B-466E-B36F-1A7207CF713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80901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Basic Skills Orientation - March 2010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1459C3-311B-466E-B36F-1A7207CF713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80901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Basic Skills Orientation - March 2010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1459C3-311B-466E-B36F-1A7207CF713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0901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Basic Skills Orientation - March 2010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1459C3-311B-466E-B36F-1A7207CF713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80901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Basic Skills Orientation - March 2010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If student checks “Employed”, should also check “Keep current job”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If student checks “Unemployed”, should also check “Get a Job”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If student isn’t really looking for work, student should check “Not in the labor force”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1459C3-311B-466E-B36F-1A7207CF7137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80901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Basic Skills Orientation - March 2010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1459C3-311B-466E-B36F-1A7207CF713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80901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Basic Skills Orientation - March 2010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1459C3-311B-466E-B36F-1A7207CF713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80901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Basic Skills Orientation - March 2010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3544-301D-4D43-84C2-6600356B1175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70FF-6040-4FF5-9CFB-781C265A9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3544-301D-4D43-84C2-6600356B1175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70FF-6040-4FF5-9CFB-781C265A9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3544-301D-4D43-84C2-6600356B1175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70FF-6040-4FF5-9CFB-781C265A9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3544-301D-4D43-84C2-6600356B1175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70FF-6040-4FF5-9CFB-781C265A9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3544-301D-4D43-84C2-6600356B1175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70FF-6040-4FF5-9CFB-781C265A9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3544-301D-4D43-84C2-6600356B1175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70FF-6040-4FF5-9CFB-781C265A9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3544-301D-4D43-84C2-6600356B1175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70FF-6040-4FF5-9CFB-781C265A9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3544-301D-4D43-84C2-6600356B1175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70FF-6040-4FF5-9CFB-781C265A9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3544-301D-4D43-84C2-6600356B1175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70FF-6040-4FF5-9CFB-781C265A9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3544-301D-4D43-84C2-6600356B1175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70FF-6040-4FF5-9CFB-781C265A9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3544-301D-4D43-84C2-6600356B1175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70FF-6040-4FF5-9CFB-781C265A9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33544-301D-4D43-84C2-6600356B1175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F70FF-6040-4FF5-9CFB-781C265A9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ABE/GED Student Orientation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7200" dirty="0" smtClean="0">
                <a:solidFill>
                  <a:schemeClr val="tx2"/>
                </a:solidFill>
              </a:rPr>
              <a:t>How to Fill Out Required Forms</a:t>
            </a:r>
            <a:endParaRPr lang="en-US" sz="7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WABERS+ Student Intake</a:t>
            </a: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1143000" y="3429000"/>
            <a:ext cx="6705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spcAft>
                <a:spcPts val="1200"/>
              </a:spcAft>
              <a:buFont typeface="Wingdings" charset="2"/>
              <a:buChar char="Ø"/>
              <a:tabLst>
                <a:tab pos="273050" algn="l"/>
              </a:tabLst>
            </a:pPr>
            <a:r>
              <a:rPr lang="en-US" sz="2800" dirty="0" smtClean="0"/>
              <a:t>Check </a:t>
            </a:r>
            <a:r>
              <a:rPr lang="en-US" sz="2800" b="1" i="1" dirty="0" smtClean="0"/>
              <a:t>ONLY ONE </a:t>
            </a:r>
            <a:r>
              <a:rPr lang="en-US" sz="2800" dirty="0" smtClean="0"/>
              <a:t>box</a:t>
            </a:r>
          </a:p>
          <a:p>
            <a:pPr marL="273050" indent="-273050">
              <a:spcAft>
                <a:spcPts val="1200"/>
              </a:spcAft>
              <a:buFont typeface="Wingdings" charset="2"/>
              <a:buChar char="Ø"/>
              <a:tabLst>
                <a:tab pos="273050" algn="l"/>
              </a:tabLst>
            </a:pPr>
            <a:r>
              <a:rPr lang="en-US" sz="2800" dirty="0" smtClean="0"/>
              <a:t>“U.S. based schooling” includes U.S. military schools all over the world.</a:t>
            </a:r>
          </a:p>
          <a:p>
            <a:pPr marL="273050" indent="-273050">
              <a:spcAft>
                <a:spcPts val="1200"/>
              </a:spcAft>
              <a:buFont typeface="Wingdings" charset="2"/>
              <a:buChar char="Ø"/>
              <a:tabLst>
                <a:tab pos="273050" algn="l"/>
              </a:tabLst>
            </a:pPr>
            <a:r>
              <a:rPr lang="en-US" sz="2800" dirty="0" smtClean="0"/>
              <a:t>“Non-U.S. based school” means anything else. </a:t>
            </a:r>
            <a:endParaRPr lang="en-US" sz="2800" dirty="0"/>
          </a:p>
        </p:txBody>
      </p:sp>
      <p:pic>
        <p:nvPicPr>
          <p:cNvPr id="9" name="Content Placeholder 8" descr="Intake-Goal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52600" y="1600200"/>
            <a:ext cx="5410200" cy="14700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WABERS+ Student Intake</a:t>
            </a: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609600" y="4149725"/>
            <a:ext cx="80010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spcAft>
                <a:spcPts val="1200"/>
              </a:spcAft>
              <a:buFont typeface="Wingdings" charset="2"/>
              <a:buChar char="Ø"/>
              <a:tabLst>
                <a:tab pos="273050" algn="l"/>
              </a:tabLst>
            </a:pPr>
            <a:r>
              <a:rPr lang="en-US" sz="2400" dirty="0" smtClean="0"/>
              <a:t>If you check </a:t>
            </a:r>
            <a:r>
              <a:rPr lang="en-US" sz="2400" dirty="0"/>
              <a:t>“Employed</a:t>
            </a:r>
            <a:r>
              <a:rPr lang="en-US" sz="2400" dirty="0" smtClean="0"/>
              <a:t>” in the Employment Status area,   then </a:t>
            </a:r>
            <a:r>
              <a:rPr lang="en-US" sz="2400" b="1" dirty="0" smtClean="0"/>
              <a:t>also</a:t>
            </a:r>
            <a:r>
              <a:rPr lang="en-US" sz="2400" dirty="0" smtClean="0"/>
              <a:t> </a:t>
            </a:r>
            <a:r>
              <a:rPr lang="en-US" sz="2400" dirty="0"/>
              <a:t>check “Keep current job”</a:t>
            </a:r>
          </a:p>
          <a:p>
            <a:pPr marL="273050" indent="-273050">
              <a:spcAft>
                <a:spcPts val="1200"/>
              </a:spcAft>
              <a:buFont typeface="Wingdings" charset="2"/>
              <a:buChar char="Ø"/>
              <a:tabLst>
                <a:tab pos="273050" algn="l"/>
              </a:tabLst>
            </a:pPr>
            <a:r>
              <a:rPr lang="en-US" sz="2400" dirty="0"/>
              <a:t>If </a:t>
            </a:r>
            <a:r>
              <a:rPr lang="en-US" sz="2400" dirty="0" smtClean="0"/>
              <a:t>you check “Unemployed” in the Employment Status area,  then </a:t>
            </a:r>
            <a:r>
              <a:rPr lang="en-US" sz="2400" b="1" dirty="0"/>
              <a:t>also </a:t>
            </a:r>
            <a:r>
              <a:rPr lang="en-US" sz="2400" dirty="0"/>
              <a:t>check “Get a Job</a:t>
            </a:r>
            <a:r>
              <a:rPr lang="en-US" sz="2400" dirty="0" smtClean="0"/>
              <a:t>”</a:t>
            </a:r>
            <a:endParaRPr lang="en-US" sz="2000" dirty="0"/>
          </a:p>
        </p:txBody>
      </p:sp>
      <p:pic>
        <p:nvPicPr>
          <p:cNvPr id="9" name="Content Placeholder 8" descr="Intake-Goal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00200" y="1371600"/>
            <a:ext cx="5715000" cy="2674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WABERS+ Student Intake</a:t>
            </a: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5029200" y="1752600"/>
            <a:ext cx="3581400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spcAft>
                <a:spcPts val="1200"/>
              </a:spcAft>
              <a:buFont typeface="Wingdings" charset="2"/>
              <a:buChar char="Ø"/>
              <a:tabLst>
                <a:tab pos="273050" algn="l"/>
              </a:tabLst>
            </a:pPr>
            <a:r>
              <a:rPr lang="en-US" sz="2400" dirty="0" smtClean="0"/>
              <a:t>The school uses your Social Security Number to track your education and employment goals to see if you get what you said you wanted.</a:t>
            </a:r>
          </a:p>
          <a:p>
            <a:pPr marL="273050" indent="-273050">
              <a:spcAft>
                <a:spcPts val="1200"/>
              </a:spcAft>
              <a:buFont typeface="Wingdings" charset="2"/>
              <a:buChar char="Ø"/>
              <a:tabLst>
                <a:tab pos="273050" algn="l"/>
              </a:tabLst>
            </a:pPr>
            <a:r>
              <a:rPr lang="en-US" sz="2400" dirty="0" smtClean="0"/>
              <a:t>If you allow this tracking, check </a:t>
            </a:r>
            <a:r>
              <a:rPr lang="en-US" sz="2400" b="1" dirty="0" smtClean="0"/>
              <a:t>YES</a:t>
            </a:r>
            <a:r>
              <a:rPr lang="en-US" sz="2400" dirty="0" smtClean="0"/>
              <a:t>.</a:t>
            </a:r>
            <a:endParaRPr lang="en-US" sz="2000" dirty="0"/>
          </a:p>
        </p:txBody>
      </p:sp>
      <p:pic>
        <p:nvPicPr>
          <p:cNvPr id="9" name="Content Placeholder 8" descr="Intake-Goal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9599" y="1371600"/>
            <a:ext cx="4098437" cy="4191000"/>
          </a:xfrm>
        </p:spPr>
      </p:pic>
      <p:sp>
        <p:nvSpPr>
          <p:cNvPr id="5" name="Frame 4"/>
          <p:cNvSpPr/>
          <p:nvPr/>
        </p:nvSpPr>
        <p:spPr>
          <a:xfrm>
            <a:off x="990600" y="5029200"/>
            <a:ext cx="3276600" cy="457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5181600" y="5105400"/>
            <a:ext cx="1600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130000"/>
                  </a:schemeClr>
                </a:solidFill>
              </a:rPr>
              <a:t>WABERS+ Student Intake</a:t>
            </a: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838200" y="3352800"/>
            <a:ext cx="7620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Sign </a:t>
            </a:r>
            <a:r>
              <a:rPr lang="en-US" sz="2800" b="1" dirty="0"/>
              <a:t>this!  Date it!  In </a:t>
            </a:r>
            <a:r>
              <a:rPr lang="en-US" sz="2800" b="1" dirty="0" smtClean="0">
                <a:solidFill>
                  <a:schemeClr val="tx2"/>
                </a:solidFill>
              </a:rPr>
              <a:t>BLUE</a:t>
            </a:r>
            <a:r>
              <a:rPr lang="en-US" sz="2800" b="1" dirty="0" smtClean="0"/>
              <a:t> INK</a:t>
            </a:r>
            <a:r>
              <a:rPr lang="en-US" sz="2800" b="1" dirty="0"/>
              <a:t>. </a:t>
            </a:r>
            <a:endParaRPr lang="en-US" sz="2800" b="1" dirty="0" smtClean="0"/>
          </a:p>
          <a:p>
            <a:r>
              <a:rPr lang="en-US" sz="2400" dirty="0" smtClean="0"/>
              <a:t>This shows that you filled out the information yourself.</a:t>
            </a:r>
            <a:endParaRPr lang="en-US" sz="2400" dirty="0"/>
          </a:p>
          <a:p>
            <a:endParaRPr lang="en-US" sz="2000" dirty="0"/>
          </a:p>
        </p:txBody>
      </p:sp>
      <p:pic>
        <p:nvPicPr>
          <p:cNvPr id="8" name="Content Placeholder 7" descr="Intake-Signatur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19556" y="2071878"/>
            <a:ext cx="7104888" cy="5806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2590800" cy="1162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</a:rPr>
              <a:t>FERPA</a:t>
            </a:r>
          </a:p>
        </p:txBody>
      </p:sp>
      <p:pic>
        <p:nvPicPr>
          <p:cNvPr id="30724" name="Content Placeholder 3" descr="03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40521" y="273526"/>
            <a:ext cx="4380807" cy="5852160"/>
          </a:xfrm>
        </p:spPr>
      </p:pic>
      <p:sp>
        <p:nvSpPr>
          <p:cNvPr id="24580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2757488" cy="2632075"/>
          </a:xfrm>
        </p:spPr>
        <p:txBody>
          <a:bodyPr>
            <a:normAutofit/>
          </a:bodyPr>
          <a:lstStyle/>
          <a:p>
            <a:pPr marL="4445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700" dirty="0" smtClean="0"/>
              <a:t>Family Education Rights and Privacy Act of 1974</a:t>
            </a:r>
          </a:p>
          <a:p>
            <a:pPr marL="44450" eaLnBrk="1" hangingPunct="1">
              <a:lnSpc>
                <a:spcPct val="90000"/>
              </a:lnSpc>
              <a:spcBef>
                <a:spcPct val="0"/>
              </a:spcBef>
            </a:pPr>
            <a:endParaRPr lang="en-US" sz="2800" dirty="0" smtClean="0"/>
          </a:p>
        </p:txBody>
      </p:sp>
      <p:sp>
        <p:nvSpPr>
          <p:cNvPr id="5" name="Rectangular Callout 4"/>
          <p:cNvSpPr/>
          <p:nvPr/>
        </p:nvSpPr>
        <p:spPr>
          <a:xfrm>
            <a:off x="533400" y="4419600"/>
            <a:ext cx="2819400" cy="1828800"/>
          </a:xfrm>
          <a:prstGeom prst="wedgeRectCallout">
            <a:avLst>
              <a:gd name="adj1" fmla="val 73814"/>
              <a:gd name="adj2" fmla="val -7161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This form lets us know who we CAN and CANNOT talk to about your education. 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It needs to be filled out      in </a:t>
            </a:r>
            <a:r>
              <a:rPr lang="en-US" b="1" dirty="0" smtClean="0">
                <a:solidFill>
                  <a:schemeClr val="tx2"/>
                </a:solidFill>
              </a:rPr>
              <a:t>BLUE</a:t>
            </a:r>
            <a:r>
              <a:rPr lang="en-US" dirty="0" smtClean="0">
                <a:solidFill>
                  <a:schemeClr val="tx1"/>
                </a:solidFill>
              </a:rPr>
              <a:t> ink.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2590800" cy="1162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</a:rPr>
              <a:t>FERPA</a:t>
            </a:r>
          </a:p>
        </p:txBody>
      </p:sp>
      <p:pic>
        <p:nvPicPr>
          <p:cNvPr id="30724" name="Content Placeholder 3" descr="03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40521" y="273526"/>
            <a:ext cx="4380807" cy="5852160"/>
          </a:xfrm>
        </p:spPr>
      </p:pic>
      <p:sp>
        <p:nvSpPr>
          <p:cNvPr id="24580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3810000"/>
            <a:ext cx="2757488" cy="2632075"/>
          </a:xfrm>
        </p:spPr>
        <p:txBody>
          <a:bodyPr>
            <a:normAutofit/>
          </a:bodyPr>
          <a:lstStyle/>
          <a:p>
            <a:pPr marL="4445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700" dirty="0" smtClean="0"/>
              <a:t>Family Education Rights and Privacy Act of 1974</a:t>
            </a:r>
          </a:p>
          <a:p>
            <a:pPr marL="44450" eaLnBrk="1" hangingPunct="1">
              <a:lnSpc>
                <a:spcPct val="90000"/>
              </a:lnSpc>
              <a:spcBef>
                <a:spcPct val="0"/>
              </a:spcBef>
            </a:pPr>
            <a:endParaRPr lang="en-US" sz="2800" dirty="0" smtClean="0"/>
          </a:p>
        </p:txBody>
      </p:sp>
      <p:sp>
        <p:nvSpPr>
          <p:cNvPr id="5" name="Rectangular Callout 4"/>
          <p:cNvSpPr/>
          <p:nvPr/>
        </p:nvSpPr>
        <p:spPr>
          <a:xfrm>
            <a:off x="304800" y="533400"/>
            <a:ext cx="3048000" cy="2362200"/>
          </a:xfrm>
          <a:prstGeom prst="wedgeRectCallout">
            <a:avLst>
              <a:gd name="adj1" fmla="val 58890"/>
              <a:gd name="adj2" fmla="val -963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Mark here </a:t>
            </a:r>
            <a:r>
              <a:rPr lang="en-US" b="1" dirty="0" smtClean="0">
                <a:solidFill>
                  <a:schemeClr val="tx1"/>
                </a:solidFill>
              </a:rPr>
              <a:t>if it is okay </a:t>
            </a:r>
            <a:r>
              <a:rPr lang="en-US" dirty="0" smtClean="0">
                <a:solidFill>
                  <a:schemeClr val="tx1"/>
                </a:solidFill>
              </a:rPr>
              <a:t>for your teacher to talk about your learning with </a:t>
            </a:r>
            <a:r>
              <a:rPr lang="en-US" b="1" dirty="0" smtClean="0">
                <a:solidFill>
                  <a:schemeClr val="tx1"/>
                </a:solidFill>
              </a:rPr>
              <a:t>non-school people </a:t>
            </a:r>
            <a:r>
              <a:rPr lang="en-US" dirty="0" smtClean="0">
                <a:solidFill>
                  <a:schemeClr val="tx1"/>
                </a:solidFill>
              </a:rPr>
              <a:t>who need to know. 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Add your email address so we confirm that an email request  is really from you.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3810000" y="14478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17488"/>
            <a:ext cx="3810000" cy="1162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smtClean="0">
                <a:solidFill>
                  <a:schemeClr val="tx2">
                    <a:satMod val="130000"/>
                  </a:schemeClr>
                </a:solidFill>
              </a:rPr>
              <a:t>FERPA</a:t>
            </a:r>
          </a:p>
        </p:txBody>
      </p:sp>
      <p:pic>
        <p:nvPicPr>
          <p:cNvPr id="30724" name="Content Placeholder 3" descr="03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40521" y="273526"/>
            <a:ext cx="4380807" cy="5852160"/>
          </a:xfrm>
        </p:spPr>
      </p:pic>
      <p:sp>
        <p:nvSpPr>
          <p:cNvPr id="24580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406525"/>
            <a:ext cx="2757488" cy="2632075"/>
          </a:xfrm>
        </p:spPr>
        <p:txBody>
          <a:bodyPr>
            <a:normAutofit/>
          </a:bodyPr>
          <a:lstStyle/>
          <a:p>
            <a:pPr marL="4445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700" dirty="0" smtClean="0"/>
              <a:t>Family Education Rights and Privacy Act of 1974</a:t>
            </a:r>
          </a:p>
          <a:p>
            <a:pPr marL="44450" eaLnBrk="1" hangingPunct="1">
              <a:lnSpc>
                <a:spcPct val="90000"/>
              </a:lnSpc>
              <a:spcBef>
                <a:spcPct val="0"/>
              </a:spcBef>
            </a:pPr>
            <a:endParaRPr lang="en-US" sz="2800" dirty="0" smtClean="0"/>
          </a:p>
        </p:txBody>
      </p:sp>
      <p:sp>
        <p:nvSpPr>
          <p:cNvPr id="6" name="Rectangular Callout 5"/>
          <p:cNvSpPr/>
          <p:nvPr/>
        </p:nvSpPr>
        <p:spPr>
          <a:xfrm>
            <a:off x="381000" y="4191000"/>
            <a:ext cx="3124200" cy="2209800"/>
          </a:xfrm>
          <a:prstGeom prst="wedgeRectCallout">
            <a:avLst>
              <a:gd name="adj1" fmla="val 58988"/>
              <a:gd name="adj2" fmla="val -82255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Mark any of these if  there is a specific person we SHOULD or SHOULD NOT talk to about your learning. You </a:t>
            </a:r>
            <a:r>
              <a:rPr lang="en-US" b="1" i="1" dirty="0" smtClean="0">
                <a:solidFill>
                  <a:schemeClr val="tx1"/>
                </a:solidFill>
              </a:rPr>
              <a:t>have to write </a:t>
            </a:r>
            <a:r>
              <a:rPr lang="en-US" dirty="0" smtClean="0">
                <a:solidFill>
                  <a:schemeClr val="tx1"/>
                </a:solidFill>
              </a:rPr>
              <a:t>their names next to the area and tell us if we </a:t>
            </a:r>
            <a:r>
              <a:rPr lang="en-US" b="1" dirty="0" smtClean="0">
                <a:solidFill>
                  <a:schemeClr val="tx1"/>
                </a:solidFill>
              </a:rPr>
              <a:t>can or cannot</a:t>
            </a:r>
            <a:r>
              <a:rPr lang="en-US" dirty="0" smtClean="0">
                <a:solidFill>
                  <a:schemeClr val="tx1"/>
                </a:solidFill>
              </a:rPr>
              <a:t> talk to them.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Left Brace 6"/>
          <p:cNvSpPr/>
          <p:nvPr/>
        </p:nvSpPr>
        <p:spPr>
          <a:xfrm>
            <a:off x="3810000" y="2133600"/>
            <a:ext cx="381000" cy="2743200"/>
          </a:xfrm>
          <a:prstGeom prst="leftBrac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17488"/>
            <a:ext cx="3810000" cy="1162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smtClean="0">
                <a:solidFill>
                  <a:schemeClr val="tx2">
                    <a:satMod val="130000"/>
                  </a:schemeClr>
                </a:solidFill>
              </a:rPr>
              <a:t>FERPA</a:t>
            </a:r>
          </a:p>
        </p:txBody>
      </p:sp>
      <p:pic>
        <p:nvPicPr>
          <p:cNvPr id="30724" name="Content Placeholder 3" descr="03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40521" y="273526"/>
            <a:ext cx="4380807" cy="5852160"/>
          </a:xfrm>
        </p:spPr>
      </p:pic>
      <p:sp>
        <p:nvSpPr>
          <p:cNvPr id="24580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406525"/>
            <a:ext cx="2757488" cy="2632075"/>
          </a:xfrm>
        </p:spPr>
        <p:txBody>
          <a:bodyPr>
            <a:normAutofit/>
          </a:bodyPr>
          <a:lstStyle/>
          <a:p>
            <a:pPr marL="4445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700" dirty="0" smtClean="0"/>
              <a:t>Family Education Rights and Privacy Act of 1974</a:t>
            </a:r>
          </a:p>
          <a:p>
            <a:pPr marL="44450" eaLnBrk="1" hangingPunct="1">
              <a:lnSpc>
                <a:spcPct val="90000"/>
              </a:lnSpc>
              <a:spcBef>
                <a:spcPct val="0"/>
              </a:spcBef>
            </a:pPr>
            <a:endParaRPr lang="en-US" sz="2800" dirty="0" smtClean="0"/>
          </a:p>
        </p:txBody>
      </p:sp>
      <p:sp>
        <p:nvSpPr>
          <p:cNvPr id="6" name="Rectangular Callout 5"/>
          <p:cNvSpPr/>
          <p:nvPr/>
        </p:nvSpPr>
        <p:spPr>
          <a:xfrm>
            <a:off x="381000" y="4191000"/>
            <a:ext cx="3352800" cy="2209800"/>
          </a:xfrm>
          <a:prstGeom prst="wedgeRectCallout">
            <a:avLst>
              <a:gd name="adj1" fmla="val 62331"/>
              <a:gd name="adj2" fmla="val 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 smtClean="0">
                <a:solidFill>
                  <a:schemeClr val="tx1"/>
                </a:solidFill>
              </a:rPr>
              <a:t>Don’t forget: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Bradley Hand ITC" pitchFamily="66" charset="0"/>
              </a:rPr>
              <a:t>Print</a:t>
            </a:r>
            <a:r>
              <a:rPr lang="en-US" dirty="0" smtClean="0">
                <a:solidFill>
                  <a:schemeClr val="tx1"/>
                </a:solidFill>
              </a:rPr>
              <a:t> your name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Segoe Script" pitchFamily="34" charset="0"/>
              </a:rPr>
              <a:t>Sign</a:t>
            </a:r>
            <a:r>
              <a:rPr lang="en-US" dirty="0" smtClean="0">
                <a:solidFill>
                  <a:schemeClr val="tx1"/>
                </a:solidFill>
              </a:rPr>
              <a:t> your name in cursive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 Write today’s date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 Write your Student ID Number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1400" i="1" dirty="0" smtClean="0">
                <a:solidFill>
                  <a:schemeClr val="tx1"/>
                </a:solidFill>
              </a:rPr>
              <a:t>Your teacher knows your Student ID Number if you don’t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14800" y="5181600"/>
            <a:ext cx="4191000" cy="533400"/>
          </a:xfrm>
          <a:prstGeom prst="rect">
            <a:avLst/>
          </a:prstGeom>
          <a:solidFill>
            <a:srgbClr val="FFFF00">
              <a:alpha val="2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49935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satMod val="130000"/>
                  </a:schemeClr>
                </a:solidFill>
              </a:rPr>
              <a:t>ABE/GED Student Progress Record</a:t>
            </a:r>
          </a:p>
        </p:txBody>
      </p:sp>
      <p:pic>
        <p:nvPicPr>
          <p:cNvPr id="7" name="Content Placeholder 6" descr="Blue Intake Form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191000" y="1447800"/>
            <a:ext cx="3478993" cy="4525963"/>
          </a:xfrm>
        </p:spPr>
      </p:pic>
      <p:sp>
        <p:nvSpPr>
          <p:cNvPr id="8" name="Rounded Rectangular Callout 7"/>
          <p:cNvSpPr/>
          <p:nvPr/>
        </p:nvSpPr>
        <p:spPr>
          <a:xfrm>
            <a:off x="762000" y="1676400"/>
            <a:ext cx="2743200" cy="2514600"/>
          </a:xfrm>
          <a:prstGeom prst="wedgeRoundRectCallout">
            <a:avLst>
              <a:gd name="adj1" fmla="val 61995"/>
              <a:gd name="adj2" fmla="val -20717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This form must be filled out in </a:t>
            </a:r>
            <a:r>
              <a:rPr lang="en-US" dirty="0" smtClean="0">
                <a:solidFill>
                  <a:schemeClr val="tx2"/>
                </a:solidFill>
              </a:rPr>
              <a:t>BLUE</a:t>
            </a:r>
            <a:r>
              <a:rPr lang="en-US" dirty="0" smtClean="0">
                <a:solidFill>
                  <a:schemeClr val="tx1"/>
                </a:solidFill>
              </a:rPr>
              <a:t> ink.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You fill out only a small amount of this form.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Let’s go through those parts together.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mtClean="0">
                <a:solidFill>
                  <a:schemeClr val="tx2">
                    <a:satMod val="130000"/>
                  </a:schemeClr>
                </a:solidFill>
              </a:rPr>
              <a:t>ABE/GED Student Progress Record</a:t>
            </a:r>
          </a:p>
        </p:txBody>
      </p:sp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685800" y="3886200"/>
            <a:ext cx="79248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Wingdings" charset="2"/>
              <a:buChar char="Ø"/>
            </a:pPr>
            <a:r>
              <a:rPr lang="en-US" sz="2800" dirty="0"/>
              <a:t>  </a:t>
            </a:r>
            <a:r>
              <a:rPr lang="en-US" sz="2800" dirty="0" smtClean="0"/>
              <a:t>Fill out only the yellow boxed areas with </a:t>
            </a:r>
            <a:r>
              <a:rPr lang="en-US" sz="2800" dirty="0" smtClean="0">
                <a:solidFill>
                  <a:schemeClr val="tx2"/>
                </a:solidFill>
              </a:rPr>
              <a:t>BLUE</a:t>
            </a:r>
            <a:r>
              <a:rPr lang="en-US" sz="2800" dirty="0" smtClean="0"/>
              <a:t> ink.</a:t>
            </a:r>
            <a:endParaRPr lang="en-US" sz="2800" dirty="0"/>
          </a:p>
          <a:p>
            <a:pPr>
              <a:spcAft>
                <a:spcPts val="1200"/>
              </a:spcAft>
              <a:buFont typeface="Wingdings" charset="2"/>
              <a:buChar char="Ø"/>
            </a:pPr>
            <a:r>
              <a:rPr lang="en-US" sz="2800" dirty="0"/>
              <a:t>  </a:t>
            </a:r>
            <a:r>
              <a:rPr lang="en-US" sz="2800" dirty="0" smtClean="0"/>
              <a:t>Please </a:t>
            </a:r>
            <a:r>
              <a:rPr lang="en-US" sz="2800" b="1" dirty="0" smtClean="0">
                <a:solidFill>
                  <a:schemeClr val="tx2"/>
                </a:solidFill>
                <a:latin typeface="Bradley Hand ITC" pitchFamily="66" charset="0"/>
              </a:rPr>
              <a:t>Print</a:t>
            </a:r>
            <a:r>
              <a:rPr lang="en-US" sz="2800" dirty="0" smtClean="0"/>
              <a:t> your name – Last, First, Middle Initial.</a:t>
            </a:r>
            <a:endParaRPr lang="en-US" sz="2800" dirty="0"/>
          </a:p>
          <a:p>
            <a:pPr>
              <a:spcAft>
                <a:spcPts val="1200"/>
              </a:spcAft>
              <a:buFont typeface="Wingdings" charset="2"/>
              <a:buChar char="Ø"/>
            </a:pPr>
            <a:r>
              <a:rPr lang="en-US" sz="2800" dirty="0"/>
              <a:t>  </a:t>
            </a:r>
            <a:r>
              <a:rPr lang="en-US" sz="2800" dirty="0" smtClean="0"/>
              <a:t>Please </a:t>
            </a:r>
            <a:r>
              <a:rPr lang="en-US" sz="2800" b="1" dirty="0" smtClean="0">
                <a:solidFill>
                  <a:schemeClr val="tx2"/>
                </a:solidFill>
                <a:latin typeface="Segoe Script" pitchFamily="34" charset="0"/>
              </a:rPr>
              <a:t>sign</a:t>
            </a:r>
            <a:r>
              <a:rPr lang="en-US" sz="2800" b="1" dirty="0" smtClean="0"/>
              <a:t>  </a:t>
            </a:r>
            <a:r>
              <a:rPr lang="en-US" sz="2800" dirty="0" smtClean="0"/>
              <a:t>your name in cursive.</a:t>
            </a:r>
            <a:endParaRPr lang="en-US" sz="2800" dirty="0"/>
          </a:p>
          <a:p>
            <a:endParaRPr lang="en-US" sz="2000" dirty="0"/>
          </a:p>
        </p:txBody>
      </p:sp>
      <p:pic>
        <p:nvPicPr>
          <p:cNvPr id="6" name="Content Placeholder 5" descr="Blue Intake #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5800" y="1295400"/>
            <a:ext cx="7751064" cy="2273808"/>
          </a:xfrm>
        </p:spPr>
      </p:pic>
      <p:sp>
        <p:nvSpPr>
          <p:cNvPr id="7" name="Rectangle 6"/>
          <p:cNvSpPr/>
          <p:nvPr/>
        </p:nvSpPr>
        <p:spPr>
          <a:xfrm>
            <a:off x="1752600" y="1981200"/>
            <a:ext cx="914400" cy="228600"/>
          </a:xfrm>
          <a:prstGeom prst="rect">
            <a:avLst/>
          </a:prstGeom>
          <a:solidFill>
            <a:srgbClr val="FFFF00">
              <a:alpha val="14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33800" y="1981200"/>
            <a:ext cx="1066800" cy="228600"/>
          </a:xfrm>
          <a:prstGeom prst="rect">
            <a:avLst/>
          </a:prstGeom>
          <a:solidFill>
            <a:srgbClr val="FFFF00">
              <a:alpha val="14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47800" y="2514600"/>
            <a:ext cx="3657600" cy="304800"/>
          </a:xfrm>
          <a:prstGeom prst="rect">
            <a:avLst/>
          </a:prstGeom>
          <a:solidFill>
            <a:srgbClr val="FFFF00">
              <a:alpha val="14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447800" y="3048000"/>
            <a:ext cx="2209800" cy="228600"/>
          </a:xfrm>
          <a:prstGeom prst="rect">
            <a:avLst/>
          </a:prstGeom>
          <a:solidFill>
            <a:srgbClr val="FFFF00">
              <a:alpha val="14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003964" y="3047999"/>
            <a:ext cx="644236" cy="235527"/>
          </a:xfrm>
          <a:prstGeom prst="rect">
            <a:avLst/>
          </a:prstGeom>
          <a:solidFill>
            <a:srgbClr val="FFFF00">
              <a:alpha val="14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05200" y="3962400"/>
            <a:ext cx="2819400" cy="457200"/>
          </a:xfrm>
          <a:prstGeom prst="rect">
            <a:avLst/>
          </a:prstGeom>
          <a:solidFill>
            <a:srgbClr val="FFFF00">
              <a:alpha val="34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130000"/>
                  </a:schemeClr>
                </a:solidFill>
              </a:rPr>
              <a:t>WABERS+ Student Intake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57200" y="1676400"/>
            <a:ext cx="3276600" cy="2819400"/>
          </a:xfrm>
          <a:prstGeom prst="wedgeRoundRectCallout">
            <a:avLst>
              <a:gd name="adj1" fmla="val 66570"/>
              <a:gd name="adj2" fmla="val -3454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This form must be filled out in </a:t>
            </a:r>
            <a:r>
              <a:rPr lang="en-US" sz="2400" dirty="0" smtClean="0">
                <a:solidFill>
                  <a:schemeClr val="accent1"/>
                </a:solidFill>
              </a:rPr>
              <a:t>BLUE</a:t>
            </a:r>
            <a:r>
              <a:rPr lang="en-US" sz="2400" dirty="0" smtClean="0">
                <a:solidFill>
                  <a:schemeClr val="tx1"/>
                </a:solidFill>
              </a:rPr>
              <a:t> ink.</a:t>
            </a: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Let’s go through the different parts of the form together.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8" name="Content Placeholder 7" descr="Intake-who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43400" y="1524000"/>
            <a:ext cx="347676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mtClean="0">
                <a:solidFill>
                  <a:schemeClr val="tx2">
                    <a:satMod val="130000"/>
                  </a:schemeClr>
                </a:solidFill>
              </a:rPr>
              <a:t>ABE/GED Student Progress Record</a:t>
            </a:r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4648200" y="1447800"/>
            <a:ext cx="4038599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This is the back side of the form. </a:t>
            </a:r>
            <a:r>
              <a:rPr lang="en-US" sz="2800" b="1" i="1" dirty="0" smtClean="0"/>
              <a:t>This is a required writing sample. </a:t>
            </a:r>
            <a:r>
              <a:rPr lang="en-US" sz="2800" dirty="0" smtClean="0"/>
              <a:t>You should read the directions and write 10-12 lines.</a:t>
            </a:r>
          </a:p>
          <a:p>
            <a:endParaRPr lang="en-US" sz="2800" dirty="0" smtClean="0"/>
          </a:p>
          <a:p>
            <a:r>
              <a:rPr lang="en-US" sz="2800" dirty="0" smtClean="0"/>
              <a:t>It helps your teacher learn a little about you. It also lets the teacher see what your writing looks like. </a:t>
            </a:r>
            <a:endParaRPr lang="en-US" sz="2800" dirty="0"/>
          </a:p>
        </p:txBody>
      </p:sp>
      <p:pic>
        <p:nvPicPr>
          <p:cNvPr id="6" name="Content Placeholder 5" descr="Blue Intake #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1600200"/>
            <a:ext cx="3290674" cy="2925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ABE/GED Student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algn="ctr">
              <a:buNone/>
            </a:pPr>
            <a:r>
              <a:rPr lang="en-US" sz="6600" dirty="0" smtClean="0">
                <a:solidFill>
                  <a:schemeClr val="tx2"/>
                </a:solidFill>
                <a:latin typeface="Jokerman" pitchFamily="82" charset="0"/>
              </a:rPr>
              <a:t>Congratulations! 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You are </a:t>
            </a:r>
            <a:r>
              <a:rPr lang="en-US" b="1" dirty="0" smtClean="0"/>
              <a:t>all done </a:t>
            </a:r>
            <a:r>
              <a:rPr lang="en-US" dirty="0" smtClean="0"/>
              <a:t>with your forms.</a:t>
            </a:r>
          </a:p>
          <a:p>
            <a:pPr algn="ctr">
              <a:buNone/>
            </a:pPr>
            <a:r>
              <a:rPr lang="en-US" dirty="0" smtClean="0"/>
              <a:t>Please give these forms to your teacher.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WABERS+ Student Intake</a:t>
            </a: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685800" y="3657600"/>
            <a:ext cx="74676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spcAft>
                <a:spcPts val="600"/>
              </a:spcAft>
              <a:buFont typeface="Wingdings" charset="2"/>
              <a:buChar char="Ø"/>
            </a:pPr>
            <a:r>
              <a:rPr lang="en-US" sz="2400" dirty="0" smtClean="0"/>
              <a:t>Please </a:t>
            </a:r>
            <a:r>
              <a:rPr lang="en-US" sz="2400" b="1" dirty="0" smtClean="0">
                <a:ln>
                  <a:solidFill>
                    <a:schemeClr val="accent1"/>
                  </a:solidFill>
                </a:ln>
                <a:solidFill>
                  <a:srgbClr val="0000CC"/>
                </a:solidFill>
                <a:latin typeface="Bradley Hand ITC" pitchFamily="66" charset="0"/>
              </a:rPr>
              <a:t>PRINT</a:t>
            </a:r>
            <a:r>
              <a:rPr lang="en-US" sz="2400" dirty="0" smtClean="0"/>
              <a:t> your </a:t>
            </a:r>
            <a:r>
              <a:rPr lang="en-US" sz="2400" b="1" dirty="0" smtClean="0"/>
              <a:t>LAST name</a:t>
            </a:r>
            <a:r>
              <a:rPr lang="en-US" sz="2400" dirty="0" smtClean="0"/>
              <a:t>, then your </a:t>
            </a:r>
            <a:r>
              <a:rPr lang="en-US" sz="2400" b="1" dirty="0" smtClean="0"/>
              <a:t>FIRST name.</a:t>
            </a:r>
          </a:p>
          <a:p>
            <a:pPr marL="273050" indent="-273050">
              <a:spcAft>
                <a:spcPts val="600"/>
              </a:spcAft>
              <a:buFont typeface="Wingdings" charset="2"/>
              <a:buChar char="Ø"/>
            </a:pPr>
            <a:r>
              <a:rPr lang="en-US" sz="2400" b="1" dirty="0" err="1" smtClean="0"/>
              <a:t>Qrtr</a:t>
            </a:r>
            <a:r>
              <a:rPr lang="en-US" sz="2400" b="1" dirty="0" smtClean="0"/>
              <a:t>/Instructor:</a:t>
            </a:r>
            <a:r>
              <a:rPr lang="en-US" sz="2400" dirty="0" smtClean="0"/>
              <a:t>  Quarter (F, W, SP, or SU) and Year (2012) + your teacher’s name. </a:t>
            </a:r>
            <a:r>
              <a:rPr lang="en-US" sz="2400" b="1" i="1" dirty="0" smtClean="0"/>
              <a:t>Example:</a:t>
            </a:r>
            <a:r>
              <a:rPr lang="en-US" sz="2400" i="1" dirty="0" smtClean="0"/>
              <a:t> SP2012/Fitz</a:t>
            </a:r>
          </a:p>
          <a:p>
            <a:pPr marL="273050" indent="-273050">
              <a:spcAft>
                <a:spcPts val="600"/>
              </a:spcAft>
              <a:buFont typeface="Wingdings" charset="2"/>
              <a:buChar char="Ø"/>
            </a:pPr>
            <a:r>
              <a:rPr lang="en-US" sz="2400" dirty="0" smtClean="0"/>
              <a:t>SID = </a:t>
            </a:r>
            <a:r>
              <a:rPr lang="en-US" sz="2400" b="1" dirty="0" smtClean="0"/>
              <a:t>S</a:t>
            </a:r>
            <a:r>
              <a:rPr lang="en-US" sz="2400" dirty="0" smtClean="0"/>
              <a:t>tudent </a:t>
            </a:r>
            <a:r>
              <a:rPr lang="en-US" sz="2400" b="1" dirty="0" smtClean="0"/>
              <a:t>ID</a:t>
            </a:r>
            <a:r>
              <a:rPr lang="en-US" sz="2400" dirty="0" smtClean="0"/>
              <a:t> number</a:t>
            </a:r>
          </a:p>
          <a:p>
            <a:pPr marL="273050" indent="-273050">
              <a:spcAft>
                <a:spcPts val="600"/>
              </a:spcAft>
              <a:buFont typeface="Wingdings" charset="2"/>
              <a:buChar char="Ø"/>
            </a:pPr>
            <a:r>
              <a:rPr lang="en-US" sz="2400" dirty="0" smtClean="0"/>
              <a:t>SSN = </a:t>
            </a:r>
            <a:r>
              <a:rPr lang="en-US" sz="2400" b="1" dirty="0" smtClean="0"/>
              <a:t>S</a:t>
            </a:r>
            <a:r>
              <a:rPr lang="en-US" sz="2400" dirty="0" smtClean="0"/>
              <a:t>ocial </a:t>
            </a:r>
            <a:r>
              <a:rPr lang="en-US" sz="2400" b="1" dirty="0" smtClean="0"/>
              <a:t>S</a:t>
            </a:r>
            <a:r>
              <a:rPr lang="en-US" sz="2400" dirty="0" smtClean="0"/>
              <a:t>ecurity </a:t>
            </a:r>
            <a:r>
              <a:rPr lang="en-US" sz="2400" b="1" dirty="0" smtClean="0"/>
              <a:t>N</a:t>
            </a:r>
            <a:r>
              <a:rPr lang="en-US" sz="2400" dirty="0" smtClean="0"/>
              <a:t>umber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7924800" y="22860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Content Placeholder 16" descr="Intake-nam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4400" y="1752600"/>
            <a:ext cx="5680710" cy="1600200"/>
          </a:xfrm>
        </p:spPr>
      </p:pic>
      <p:sp>
        <p:nvSpPr>
          <p:cNvPr id="9" name="5-Point Star 8"/>
          <p:cNvSpPr/>
          <p:nvPr/>
        </p:nvSpPr>
        <p:spPr>
          <a:xfrm>
            <a:off x="990600" y="18288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6934200" y="1752600"/>
            <a:ext cx="1828800" cy="1371600"/>
          </a:xfrm>
          <a:prstGeom prst="wedgeRoundRectCallout">
            <a:avLst>
              <a:gd name="adj1" fmla="val -68834"/>
              <a:gd name="adj2" fmla="val 8464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Fill out ALL of these areas. 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WABERS+ Student Intake</a:t>
            </a: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1066800" y="3886200"/>
            <a:ext cx="75438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spcAft>
                <a:spcPts val="1200"/>
              </a:spcAft>
              <a:buFont typeface="Wingdings" charset="2"/>
              <a:buChar char="Ø"/>
              <a:tabLst>
                <a:tab pos="273050" algn="l"/>
              </a:tabLst>
            </a:pPr>
            <a:r>
              <a:rPr lang="en-US" sz="2400" dirty="0" smtClean="0"/>
              <a:t>Address and ZIP are where you actually live. It is important to write your ZIP.</a:t>
            </a:r>
          </a:p>
          <a:p>
            <a:pPr marL="273050" indent="-273050">
              <a:spcAft>
                <a:spcPts val="1200"/>
              </a:spcAft>
              <a:buFont typeface="Wingdings" charset="2"/>
              <a:buChar char="Ø"/>
              <a:tabLst>
                <a:tab pos="273050" algn="l"/>
              </a:tabLst>
            </a:pPr>
            <a:r>
              <a:rPr lang="en-US" sz="2400" dirty="0" smtClean="0"/>
              <a:t>Phone is whichever number where you can be reached</a:t>
            </a:r>
            <a:endParaRPr lang="en-US" sz="2400" dirty="0"/>
          </a:p>
          <a:p>
            <a:pPr marL="273050" indent="-273050">
              <a:spcAft>
                <a:spcPts val="1200"/>
              </a:spcAft>
              <a:buFont typeface="Wingdings" charset="2"/>
              <a:buChar char="Ø"/>
              <a:tabLst>
                <a:tab pos="273050" algn="l"/>
              </a:tabLst>
            </a:pPr>
            <a:r>
              <a:rPr lang="en-US" sz="2400" dirty="0" smtClean="0"/>
              <a:t>Date of Birth is </a:t>
            </a:r>
            <a:r>
              <a:rPr lang="en-US" sz="2400" b="1" dirty="0" smtClean="0"/>
              <a:t>Month, Day, Year</a:t>
            </a:r>
            <a:endParaRPr lang="en-US" b="1" dirty="0"/>
          </a:p>
        </p:txBody>
      </p:sp>
      <p:pic>
        <p:nvPicPr>
          <p:cNvPr id="11" name="Content Placeholder 10" descr="Intake-Entry Statu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62118" y="1447801"/>
            <a:ext cx="5116365" cy="19989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WABERS+ Student Intake</a:t>
            </a: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609600" y="3962400"/>
            <a:ext cx="800100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spcAft>
                <a:spcPts val="1200"/>
              </a:spcAft>
              <a:buFont typeface="Wingdings" charset="2"/>
              <a:buChar char="Ø"/>
              <a:tabLst>
                <a:tab pos="273050" algn="l"/>
              </a:tabLst>
            </a:pPr>
            <a:r>
              <a:rPr lang="en-US" sz="2400" dirty="0" smtClean="0"/>
              <a:t>“Employed” means you are getting a pay check with taxes, not working for cash.</a:t>
            </a:r>
          </a:p>
          <a:p>
            <a:pPr marL="273050" indent="-273050">
              <a:spcAft>
                <a:spcPts val="1200"/>
              </a:spcAft>
              <a:buFont typeface="Wingdings" charset="2"/>
              <a:buChar char="Ø"/>
              <a:tabLst>
                <a:tab pos="273050" algn="l"/>
              </a:tabLst>
            </a:pPr>
            <a:r>
              <a:rPr lang="en-US" sz="2400" dirty="0" smtClean="0"/>
              <a:t>“Unemployed” means you are looking for work AND filling out job applications  </a:t>
            </a:r>
            <a:r>
              <a:rPr lang="en-US" sz="2400" b="1" i="1" dirty="0" smtClean="0"/>
              <a:t>right now</a:t>
            </a:r>
            <a:r>
              <a:rPr lang="en-US" sz="2400" dirty="0" smtClean="0"/>
              <a:t>.</a:t>
            </a:r>
          </a:p>
          <a:p>
            <a:pPr marL="273050" indent="-273050">
              <a:spcAft>
                <a:spcPts val="1200"/>
              </a:spcAft>
              <a:buFont typeface="Wingdings" charset="2"/>
              <a:buChar char="Ø"/>
              <a:tabLst>
                <a:tab pos="273050" algn="l"/>
              </a:tabLst>
            </a:pPr>
            <a:r>
              <a:rPr lang="en-US" sz="2400" dirty="0" smtClean="0"/>
              <a:t>“</a:t>
            </a:r>
            <a:r>
              <a:rPr lang="en-US" sz="2400" dirty="0"/>
              <a:t>Not in the labor force</a:t>
            </a:r>
            <a:r>
              <a:rPr lang="en-US" sz="2400" dirty="0" smtClean="0"/>
              <a:t>” means you are </a:t>
            </a:r>
            <a:r>
              <a:rPr lang="en-US" sz="2400" b="1" dirty="0" smtClean="0"/>
              <a:t>not looking </a:t>
            </a:r>
            <a:r>
              <a:rPr lang="en-US" sz="2400" dirty="0" smtClean="0"/>
              <a:t>for work and don’t have a job </a:t>
            </a:r>
            <a:r>
              <a:rPr lang="en-US" sz="2400" b="1" dirty="0" smtClean="0"/>
              <a:t>right now</a:t>
            </a:r>
            <a:r>
              <a:rPr lang="en-US" sz="2400" dirty="0" smtClean="0"/>
              <a:t>. </a:t>
            </a:r>
            <a:endParaRPr lang="en-US" sz="2400" dirty="0"/>
          </a:p>
          <a:p>
            <a:pPr marL="273050" indent="-273050">
              <a:spcAft>
                <a:spcPts val="1200"/>
              </a:spcAft>
              <a:tabLst>
                <a:tab pos="273050" algn="l"/>
              </a:tabLst>
            </a:pPr>
            <a:endParaRPr lang="en-US" sz="2000" dirty="0"/>
          </a:p>
        </p:txBody>
      </p:sp>
      <p:pic>
        <p:nvPicPr>
          <p:cNvPr id="8" name="Content Placeholder 8" descr="Intake-Emp Statu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5971" y="1676400"/>
            <a:ext cx="7655510" cy="198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WABERS+ Student Intake</a:t>
            </a: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457200" y="3429000"/>
            <a:ext cx="815340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spcAft>
                <a:spcPts val="1200"/>
              </a:spcAft>
              <a:buFont typeface="Wingdings" charset="2"/>
              <a:buChar char="Ø"/>
              <a:tabLst>
                <a:tab pos="273050" algn="l"/>
              </a:tabLst>
            </a:pPr>
            <a:r>
              <a:rPr lang="en-US" sz="2400" dirty="0"/>
              <a:t>If </a:t>
            </a:r>
            <a:r>
              <a:rPr lang="en-US" sz="2400" dirty="0" smtClean="0"/>
              <a:t>you check “Learning disabled”,  then also </a:t>
            </a:r>
            <a:r>
              <a:rPr lang="en-US" sz="2400" dirty="0"/>
              <a:t>check </a:t>
            </a:r>
            <a:r>
              <a:rPr lang="en-US" sz="2400" dirty="0" smtClean="0"/>
              <a:t>“Disabled”</a:t>
            </a:r>
            <a:endParaRPr lang="en-US" sz="2400" dirty="0"/>
          </a:p>
          <a:p>
            <a:pPr marL="273050" indent="-273050">
              <a:spcAft>
                <a:spcPts val="1200"/>
              </a:spcAft>
              <a:buFont typeface="Wingdings" charset="2"/>
              <a:buChar char="Ø"/>
              <a:tabLst>
                <a:tab pos="273050" algn="l"/>
              </a:tabLst>
            </a:pPr>
            <a:r>
              <a:rPr lang="en-US" sz="2400" dirty="0" smtClean="0"/>
              <a:t>“On public assistance” means you get money from a government organization. </a:t>
            </a:r>
            <a:r>
              <a:rPr lang="en-US" dirty="0" smtClean="0"/>
              <a:t>(This includes TANF, food stamps, refugee cash assistance, old-age assistance, or aid to blind or totally disabled. It does </a:t>
            </a:r>
            <a:r>
              <a:rPr lang="en-US" b="1" dirty="0" smtClean="0"/>
              <a:t>NOT</a:t>
            </a:r>
            <a:r>
              <a:rPr lang="en-US" dirty="0" smtClean="0"/>
              <a:t> include social security benefits, unemployment insurance, and employment-funded disability.)</a:t>
            </a:r>
          </a:p>
          <a:p>
            <a:pPr marL="273050" indent="-273050">
              <a:spcAft>
                <a:spcPts val="1200"/>
              </a:spcAft>
              <a:buFont typeface="Wingdings" charset="2"/>
              <a:buChar char="Ø"/>
              <a:tabLst>
                <a:tab pos="273050" algn="l"/>
              </a:tabLst>
            </a:pPr>
            <a:r>
              <a:rPr lang="en-US" sz="2400" dirty="0" smtClean="0"/>
              <a:t>If you check “Receiving food stamps,” </a:t>
            </a:r>
            <a:r>
              <a:rPr lang="en-US" sz="2400" b="1" dirty="0" smtClean="0"/>
              <a:t>ALSO</a:t>
            </a:r>
            <a:r>
              <a:rPr lang="en-US" sz="2400" dirty="0" smtClean="0"/>
              <a:t> check “On public assistance.”</a:t>
            </a:r>
            <a:endParaRPr lang="en-US" sz="2400" dirty="0"/>
          </a:p>
        </p:txBody>
      </p:sp>
      <p:pic>
        <p:nvPicPr>
          <p:cNvPr id="11" name="Content Placeholder 10" descr="Intake-Entry Statu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295400"/>
            <a:ext cx="7208999" cy="19989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WABERS+ Student Intake</a:t>
            </a: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1143000" y="4419600"/>
            <a:ext cx="74676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spcAft>
                <a:spcPts val="1200"/>
              </a:spcAft>
              <a:buFont typeface="Wingdings" charset="2"/>
              <a:buChar char="Ø"/>
              <a:tabLst>
                <a:tab pos="273050" algn="l"/>
              </a:tabLst>
            </a:pPr>
            <a:r>
              <a:rPr lang="en-US" sz="2400" dirty="0"/>
              <a:t>If </a:t>
            </a:r>
            <a:r>
              <a:rPr lang="en-US" sz="2400" dirty="0" smtClean="0"/>
              <a:t>you are Hispanic/Latino, check </a:t>
            </a:r>
            <a:r>
              <a:rPr lang="en-US" sz="2400" b="1" dirty="0" smtClean="0"/>
              <a:t>yes</a:t>
            </a:r>
            <a:r>
              <a:rPr lang="en-US" sz="2400" dirty="0" smtClean="0"/>
              <a:t> and </a:t>
            </a:r>
            <a:r>
              <a:rPr lang="en-US" sz="2400" b="1" i="1" dirty="0" smtClean="0"/>
              <a:t>STOP</a:t>
            </a:r>
            <a:endParaRPr lang="en-US" sz="2400" b="1" i="1" dirty="0"/>
          </a:p>
          <a:p>
            <a:pPr marL="273050" indent="-273050">
              <a:spcAft>
                <a:spcPts val="1200"/>
              </a:spcAft>
              <a:buFont typeface="Wingdings" charset="2"/>
              <a:buChar char="Ø"/>
              <a:tabLst>
                <a:tab pos="273050" algn="l"/>
              </a:tabLst>
            </a:pPr>
            <a:r>
              <a:rPr lang="en-US" sz="2400" dirty="0" smtClean="0"/>
              <a:t>If you are </a:t>
            </a:r>
            <a:r>
              <a:rPr lang="en-US" sz="2400" b="1" dirty="0" smtClean="0"/>
              <a:t>NOT Hispanic/Latino</a:t>
            </a:r>
            <a:r>
              <a:rPr lang="en-US" sz="2400" dirty="0" smtClean="0"/>
              <a:t>, </a:t>
            </a:r>
            <a:r>
              <a:rPr lang="en-US" sz="2400" b="1" i="1" dirty="0" smtClean="0"/>
              <a:t>pick ONE </a:t>
            </a:r>
            <a:r>
              <a:rPr lang="en-US" sz="2400" dirty="0" smtClean="0"/>
              <a:t>of the other choices.</a:t>
            </a:r>
          </a:p>
          <a:p>
            <a:pPr marL="273050" indent="-273050">
              <a:spcAft>
                <a:spcPts val="1200"/>
              </a:spcAft>
              <a:buFont typeface="Wingdings" charset="2"/>
              <a:buChar char="Ø"/>
              <a:tabLst>
                <a:tab pos="273050" algn="l"/>
              </a:tabLst>
            </a:pPr>
            <a:r>
              <a:rPr lang="en-US" sz="2400" dirty="0" smtClean="0"/>
              <a:t> If you are </a:t>
            </a:r>
            <a:r>
              <a:rPr lang="en-US" sz="2400" b="1" dirty="0" smtClean="0"/>
              <a:t>MORE than ONE</a:t>
            </a:r>
            <a:r>
              <a:rPr lang="en-US" sz="2400" dirty="0" smtClean="0"/>
              <a:t>, </a:t>
            </a:r>
            <a:r>
              <a:rPr lang="en-US" sz="2400" b="1" i="1" dirty="0" smtClean="0"/>
              <a:t>pick the LAST </a:t>
            </a:r>
            <a:r>
              <a:rPr lang="en-US" sz="2400" dirty="0" smtClean="0"/>
              <a:t>option.</a:t>
            </a:r>
            <a:endParaRPr lang="en-US" dirty="0"/>
          </a:p>
        </p:txBody>
      </p:sp>
      <p:pic>
        <p:nvPicPr>
          <p:cNvPr id="11" name="Content Placeholder 10" descr="Intake-Entry Statu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09800" y="1447800"/>
            <a:ext cx="4209644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WABERS+ Student Intake</a:t>
            </a: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1219200" y="4572000"/>
            <a:ext cx="6858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spcAft>
                <a:spcPts val="1200"/>
              </a:spcAft>
              <a:buFont typeface="Wingdings" charset="2"/>
              <a:buChar char="Ø"/>
              <a:tabLst>
                <a:tab pos="273050" algn="l"/>
              </a:tabLst>
            </a:pPr>
            <a:r>
              <a:rPr lang="en-US" sz="2400" b="1" dirty="0" smtClean="0">
                <a:solidFill>
                  <a:srgbClr val="FF0000"/>
                </a:solidFill>
              </a:rPr>
              <a:t>DO NOT </a:t>
            </a:r>
            <a:r>
              <a:rPr lang="en-US" sz="2400" dirty="0" smtClean="0"/>
              <a:t>check any of the boxes in this area.</a:t>
            </a:r>
          </a:p>
          <a:p>
            <a:pPr marL="273050" indent="-273050">
              <a:spcAft>
                <a:spcPts val="1200"/>
              </a:spcAft>
              <a:buFont typeface="Wingdings" charset="2"/>
              <a:buChar char="Ø"/>
              <a:tabLst>
                <a:tab pos="273050" algn="l"/>
              </a:tabLst>
            </a:pPr>
            <a:r>
              <a:rPr lang="en-US" sz="2400" dirty="0" smtClean="0"/>
              <a:t>Your teacher will talk to you directly </a:t>
            </a:r>
            <a:r>
              <a:rPr lang="en-US" sz="2400" b="1" dirty="0" smtClean="0"/>
              <a:t>if</a:t>
            </a:r>
            <a:r>
              <a:rPr lang="en-US" sz="2400" dirty="0" smtClean="0"/>
              <a:t> you need to check a box in this area.</a:t>
            </a:r>
            <a:endParaRPr lang="en-US" sz="2000" dirty="0"/>
          </a:p>
        </p:txBody>
      </p:sp>
      <p:pic>
        <p:nvPicPr>
          <p:cNvPr id="7" name="Content Placeholder 6" descr="Intake-SpPro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7400" y="1371601"/>
            <a:ext cx="4267200" cy="2948474"/>
          </a:xfrm>
        </p:spPr>
      </p:pic>
      <p:sp>
        <p:nvSpPr>
          <p:cNvPr id="8" name="&quot;No&quot; Symbol 7"/>
          <p:cNvSpPr/>
          <p:nvPr/>
        </p:nvSpPr>
        <p:spPr>
          <a:xfrm>
            <a:off x="2514600" y="1447800"/>
            <a:ext cx="3581400" cy="2743200"/>
          </a:xfrm>
          <a:prstGeom prst="noSmoking">
            <a:avLst>
              <a:gd name="adj" fmla="val 1079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WABERS+ Student Intake</a:t>
            </a: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1828800" y="4953000"/>
            <a:ext cx="541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spcAft>
                <a:spcPts val="1200"/>
              </a:spcAft>
              <a:buFont typeface="Wingdings" charset="2"/>
              <a:buChar char="Ø"/>
              <a:tabLst>
                <a:tab pos="273050" algn="l"/>
              </a:tabLst>
            </a:pPr>
            <a:r>
              <a:rPr lang="en-US" sz="3600" dirty="0" smtClean="0"/>
              <a:t>Check </a:t>
            </a:r>
            <a:r>
              <a:rPr lang="en-US" sz="3600" b="1" i="1" dirty="0" smtClean="0"/>
              <a:t>ONLY ONE </a:t>
            </a:r>
            <a:r>
              <a:rPr lang="en-US" sz="3600" dirty="0" smtClean="0"/>
              <a:t>box</a:t>
            </a:r>
            <a:endParaRPr lang="en-US" sz="3600" dirty="0"/>
          </a:p>
        </p:txBody>
      </p:sp>
      <p:pic>
        <p:nvPicPr>
          <p:cNvPr id="9" name="Content Placeholder 8" descr="Intake-Goal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52600" y="1295400"/>
            <a:ext cx="5410200" cy="34531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AD3FAE6B99084A8782B8817062E255" ma:contentTypeVersion="1" ma:contentTypeDescription="Create a new document." ma:contentTypeScope="" ma:versionID="81965f290e37bf9ed35462ac50acd327">
  <xsd:schema xmlns:xsd="http://www.w3.org/2001/XMLSchema" xmlns:xs="http://www.w3.org/2001/XMLSchema" xmlns:p="http://schemas.microsoft.com/office/2006/metadata/properties" xmlns:ns2="84808d57-4a77-40ad-b108-e35d7a6c40c9" xmlns:ns3="http://schemas.microsoft.com/sharepoint/v3/fields" targetNamespace="http://schemas.microsoft.com/office/2006/metadata/properties" ma:root="true" ma:fieldsID="20578721d0c3f01704c98086a5ac1beb" ns2:_="" ns3:_="">
    <xsd:import namespace="84808d57-4a77-40ad-b108-e35d7a6c40c9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DCDateCreat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808d57-4a77-40ad-b108-e35d7a6c40c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11" nillable="true" ma:displayName="Date Created" ma:description="The date on which this resource was created" ma:format="DateTime" ma:internalName="_DCDateCreat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CDateCreated xmlns="http://schemas.microsoft.com/sharepoint/v3/fields">2012-03-06T08:00:00+00:00</_DCDateCreated>
    <_dlc_DocId xmlns="84808d57-4a77-40ad-b108-e35d7a6c40c9">5C5ZW5KAH2TJ-33-287</_dlc_DocId>
    <_dlc_DocIdUrl xmlns="84808d57-4a77-40ad-b108-e35d7a6c40c9">
      <Url>https://dms.spscc.edu/spsites/instsvcs/basicskills/_layouts/DocIdRedir.aspx?ID=5C5ZW5KAH2TJ-33-287</Url>
      <Description>5C5ZW5KAH2TJ-33-287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05F7BC-CB1B-4D58-810C-3CAE6748B45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BAC59AB-0253-492E-9DF0-466DB21C8D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808d57-4a77-40ad-b108-e35d7a6c40c9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7336BF-2575-4C3C-8909-8D8A90BE9E4C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84808d57-4a77-40ad-b108-e35d7a6c40c9"/>
    <ds:schemaRef ds:uri="http://schemas.microsoft.com/sharepoint/v3/fields"/>
    <ds:schemaRef ds:uri="http://schemas.openxmlformats.org/package/2006/metadata/core-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66531ABA-BEA3-4997-B376-187F5F260B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1244</Words>
  <Application>Microsoft Office PowerPoint</Application>
  <PresentationFormat>On-screen Show (4:3)</PresentationFormat>
  <Paragraphs>148</Paragraphs>
  <Slides>21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ABE/GED Student Orientation</vt:lpstr>
      <vt:lpstr>WABERS+ Student Intake</vt:lpstr>
      <vt:lpstr>WABERS+ Student Intake</vt:lpstr>
      <vt:lpstr>WABERS+ Student Intake</vt:lpstr>
      <vt:lpstr>WABERS+ Student Intake</vt:lpstr>
      <vt:lpstr>WABERS+ Student Intake</vt:lpstr>
      <vt:lpstr>WABERS+ Student Intake</vt:lpstr>
      <vt:lpstr>WABERS+ Student Intake</vt:lpstr>
      <vt:lpstr>WABERS+ Student Intake</vt:lpstr>
      <vt:lpstr>WABERS+ Student Intake</vt:lpstr>
      <vt:lpstr>WABERS+ Student Intake</vt:lpstr>
      <vt:lpstr>WABERS+ Student Intake</vt:lpstr>
      <vt:lpstr>WABERS+ Student Intake</vt:lpstr>
      <vt:lpstr>FERPA</vt:lpstr>
      <vt:lpstr>FERPA</vt:lpstr>
      <vt:lpstr>FERPA</vt:lpstr>
      <vt:lpstr>FERPA</vt:lpstr>
      <vt:lpstr>ABE/GED Student Progress Record</vt:lpstr>
      <vt:lpstr>ABE/GED Student Progress Record</vt:lpstr>
      <vt:lpstr>ABE/GED Student Progress Record</vt:lpstr>
      <vt:lpstr>ABE/GED Student Orientation</vt:lpstr>
    </vt:vector>
  </TitlesOfParts>
  <Company>South Puget Sound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afitzgerald</dc:creator>
  <cp:lastModifiedBy>kharrigan</cp:lastModifiedBy>
  <cp:revision>23</cp:revision>
  <dcterms:created xsi:type="dcterms:W3CDTF">2010-03-26T17:28:11Z</dcterms:created>
  <dcterms:modified xsi:type="dcterms:W3CDTF">2012-04-03T01:14:30Z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0x01010080AD3FAE6B99084A8782B8817062E255</vt:lpwstr>
  </property>
  <property fmtid="{D5CDD505-2E9C-101B-9397-08002B2CF9AE}" pid="3" name="_dlc_DocIdItemGuid">
    <vt:lpwstr>568c5357-6b6e-4af4-b6db-41ebda0f6298</vt:lpwstr>
  </property>
</Properties>
</file>